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2"/>
    <p:sldMasterId id="2147483660" r:id="rId3"/>
  </p:sldMasterIdLst>
  <p:notesMasterIdLst>
    <p:notesMasterId r:id="rId80"/>
  </p:notesMasterIdLst>
  <p:sldIdLst>
    <p:sldId id="327" r:id="rId4"/>
    <p:sldId id="259" r:id="rId5"/>
    <p:sldId id="260" r:id="rId6"/>
    <p:sldId id="312" r:id="rId7"/>
    <p:sldId id="331" r:id="rId8"/>
    <p:sldId id="332" r:id="rId9"/>
    <p:sldId id="426" r:id="rId10"/>
    <p:sldId id="333" r:id="rId11"/>
    <p:sldId id="427" r:id="rId12"/>
    <p:sldId id="334" r:id="rId13"/>
    <p:sldId id="335" r:id="rId14"/>
    <p:sldId id="336" r:id="rId15"/>
    <p:sldId id="428" r:id="rId16"/>
    <p:sldId id="337" r:id="rId17"/>
    <p:sldId id="403" r:id="rId18"/>
    <p:sldId id="404" r:id="rId19"/>
    <p:sldId id="340" r:id="rId20"/>
    <p:sldId id="341" r:id="rId21"/>
    <p:sldId id="342" r:id="rId22"/>
    <p:sldId id="343" r:id="rId23"/>
    <p:sldId id="344" r:id="rId24"/>
    <p:sldId id="405" r:id="rId25"/>
    <p:sldId id="345" r:id="rId26"/>
    <p:sldId id="429" r:id="rId27"/>
    <p:sldId id="346" r:id="rId28"/>
    <p:sldId id="430" r:id="rId29"/>
    <p:sldId id="330" r:id="rId30"/>
    <p:sldId id="349" r:id="rId31"/>
    <p:sldId id="406" r:id="rId32"/>
    <p:sldId id="409" r:id="rId33"/>
    <p:sldId id="410" r:id="rId34"/>
    <p:sldId id="352" r:id="rId35"/>
    <p:sldId id="354" r:id="rId36"/>
    <p:sldId id="355" r:id="rId37"/>
    <p:sldId id="411" r:id="rId38"/>
    <p:sldId id="357" r:id="rId39"/>
    <p:sldId id="412" r:id="rId40"/>
    <p:sldId id="353" r:id="rId41"/>
    <p:sldId id="431" r:id="rId42"/>
    <p:sldId id="437" r:id="rId43"/>
    <p:sldId id="360" r:id="rId44"/>
    <p:sldId id="365" r:id="rId45"/>
    <p:sldId id="432" r:id="rId46"/>
    <p:sldId id="368" r:id="rId47"/>
    <p:sldId id="369" r:id="rId48"/>
    <p:sldId id="370" r:id="rId49"/>
    <p:sldId id="372" r:id="rId50"/>
    <p:sldId id="373" r:id="rId51"/>
    <p:sldId id="416" r:id="rId52"/>
    <p:sldId id="417" r:id="rId53"/>
    <p:sldId id="377" r:id="rId54"/>
    <p:sldId id="378" r:id="rId55"/>
    <p:sldId id="419" r:id="rId56"/>
    <p:sldId id="381" r:id="rId57"/>
    <p:sldId id="382" r:id="rId58"/>
    <p:sldId id="434" r:id="rId59"/>
    <p:sldId id="383" r:id="rId60"/>
    <p:sldId id="385" r:id="rId61"/>
    <p:sldId id="386" r:id="rId62"/>
    <p:sldId id="435" r:id="rId63"/>
    <p:sldId id="388" r:id="rId64"/>
    <p:sldId id="389" r:id="rId65"/>
    <p:sldId id="392" r:id="rId66"/>
    <p:sldId id="393" r:id="rId67"/>
    <p:sldId id="396" r:id="rId68"/>
    <p:sldId id="397" r:id="rId69"/>
    <p:sldId id="399" r:id="rId70"/>
    <p:sldId id="400" r:id="rId71"/>
    <p:sldId id="308" r:id="rId72"/>
    <p:sldId id="420" r:id="rId73"/>
    <p:sldId id="421" r:id="rId74"/>
    <p:sldId id="422" r:id="rId75"/>
    <p:sldId id="423" r:id="rId76"/>
    <p:sldId id="424" r:id="rId77"/>
    <p:sldId id="425" r:id="rId78"/>
    <p:sldId id="313" r:id="rId79"/>
  </p:sldIdLst>
  <p:sldSz cx="9144000" cy="6858000" type="screen4x3"/>
  <p:notesSz cx="6858000" cy="9144000"/>
  <p:defaultTextStyle>
    <a:defPPr>
      <a:defRPr lang="en-US"/>
    </a:defPPr>
    <a:lvl1pPr algn="ctr" rtl="0" fontAlgn="base">
      <a:spcBef>
        <a:spcPct val="0"/>
      </a:spcBef>
      <a:spcAft>
        <a:spcPct val="0"/>
      </a:spcAft>
      <a:defRPr sz="4400" kern="1200">
        <a:solidFill>
          <a:schemeClr val="tx2"/>
        </a:solidFill>
        <a:latin typeface="Arial" charset="0"/>
        <a:ea typeface="+mn-ea"/>
        <a:cs typeface="+mn-cs"/>
      </a:defRPr>
    </a:lvl1pPr>
    <a:lvl2pPr marL="457200" algn="ctr" rtl="0" fontAlgn="base">
      <a:spcBef>
        <a:spcPct val="0"/>
      </a:spcBef>
      <a:spcAft>
        <a:spcPct val="0"/>
      </a:spcAft>
      <a:defRPr sz="4400" kern="1200">
        <a:solidFill>
          <a:schemeClr val="tx2"/>
        </a:solidFill>
        <a:latin typeface="Arial" charset="0"/>
        <a:ea typeface="+mn-ea"/>
        <a:cs typeface="+mn-cs"/>
      </a:defRPr>
    </a:lvl2pPr>
    <a:lvl3pPr marL="914400" algn="ctr" rtl="0" fontAlgn="base">
      <a:spcBef>
        <a:spcPct val="0"/>
      </a:spcBef>
      <a:spcAft>
        <a:spcPct val="0"/>
      </a:spcAft>
      <a:defRPr sz="4400" kern="1200">
        <a:solidFill>
          <a:schemeClr val="tx2"/>
        </a:solidFill>
        <a:latin typeface="Arial" charset="0"/>
        <a:ea typeface="+mn-ea"/>
        <a:cs typeface="+mn-cs"/>
      </a:defRPr>
    </a:lvl3pPr>
    <a:lvl4pPr marL="1371600" algn="ctr" rtl="0" fontAlgn="base">
      <a:spcBef>
        <a:spcPct val="0"/>
      </a:spcBef>
      <a:spcAft>
        <a:spcPct val="0"/>
      </a:spcAft>
      <a:defRPr sz="4400" kern="1200">
        <a:solidFill>
          <a:schemeClr val="tx2"/>
        </a:solidFill>
        <a:latin typeface="Arial" charset="0"/>
        <a:ea typeface="+mn-ea"/>
        <a:cs typeface="+mn-cs"/>
      </a:defRPr>
    </a:lvl4pPr>
    <a:lvl5pPr marL="1828800" algn="ctr" rtl="0" fontAlgn="base">
      <a:spcBef>
        <a:spcPct val="0"/>
      </a:spcBef>
      <a:spcAft>
        <a:spcPct val="0"/>
      </a:spcAft>
      <a:defRPr sz="4400" kern="1200">
        <a:solidFill>
          <a:schemeClr val="tx2"/>
        </a:solidFill>
        <a:latin typeface="Arial" charset="0"/>
        <a:ea typeface="+mn-ea"/>
        <a:cs typeface="+mn-cs"/>
      </a:defRPr>
    </a:lvl5pPr>
    <a:lvl6pPr marL="2286000" algn="l" defTabSz="914400" rtl="0" eaLnBrk="1" latinLnBrk="0" hangingPunct="1">
      <a:defRPr sz="4400" kern="1200">
        <a:solidFill>
          <a:schemeClr val="tx2"/>
        </a:solidFill>
        <a:latin typeface="Arial" charset="0"/>
        <a:ea typeface="+mn-ea"/>
        <a:cs typeface="+mn-cs"/>
      </a:defRPr>
    </a:lvl6pPr>
    <a:lvl7pPr marL="2743200" algn="l" defTabSz="914400" rtl="0" eaLnBrk="1" latinLnBrk="0" hangingPunct="1">
      <a:defRPr sz="4400" kern="1200">
        <a:solidFill>
          <a:schemeClr val="tx2"/>
        </a:solidFill>
        <a:latin typeface="Arial" charset="0"/>
        <a:ea typeface="+mn-ea"/>
        <a:cs typeface="+mn-cs"/>
      </a:defRPr>
    </a:lvl7pPr>
    <a:lvl8pPr marL="3200400" algn="l" defTabSz="914400" rtl="0" eaLnBrk="1" latinLnBrk="0" hangingPunct="1">
      <a:defRPr sz="4400" kern="1200">
        <a:solidFill>
          <a:schemeClr val="tx2"/>
        </a:solidFill>
        <a:latin typeface="Arial" charset="0"/>
        <a:ea typeface="+mn-ea"/>
        <a:cs typeface="+mn-cs"/>
      </a:defRPr>
    </a:lvl8pPr>
    <a:lvl9pPr marL="3657600" algn="l" defTabSz="914400" rtl="0" eaLnBrk="1" latinLnBrk="0" hangingPunct="1">
      <a:defRPr sz="4400" kern="1200">
        <a:solidFill>
          <a:schemeClr val="tx2"/>
        </a:solidFill>
        <a:latin typeface="Arial" charset="0"/>
        <a:ea typeface="+mn-ea"/>
        <a:cs typeface="+mn-cs"/>
      </a:defRPr>
    </a:lvl9pPr>
  </p:defaultTextStyle>
  <p:extLst>
    <p:ext uri="{EFAFB233-063F-42B5-8137-9DF3F51BA10A}">
      <p15:sldGuideLst xmlns:p15="http://schemas.microsoft.com/office/powerpoint/2012/main">
        <p15:guide id="1" orient="horz" pos="1028">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bowen" initials="s" lastIdx="4" clrIdx="0"/>
  <p:cmAuthor id="7" name="Hilda Wirth Federico" initials="HWF" lastIdx="8" clrIdx="7"/>
  <p:cmAuthor id="1" name="Paula Kmetz" initials="PJK" lastIdx="4" clrIdx="1"/>
  <p:cmAuthor id="8" name="Sarah Evans" initials="SJE" lastIdx="63" clrIdx="8"/>
  <p:cmAuthor id="2" name="Juliana" initials="J" lastIdx="12" clrIdx="2"/>
  <p:cmAuthor id="9" name="Lisa B" initials="LB" lastIdx="4" clrIdx="9"/>
  <p:cmAuthor id="3" name="stefE" initials="s" lastIdx="4" clrIdx="3"/>
  <p:cmAuthor id="10" name="mike gordon" initials="mg" lastIdx="48" clrIdx="10">
    <p:extLst>
      <p:ext uri="{19B8F6BF-5375-455C-9EA6-DF929625EA0E}">
        <p15:presenceInfo xmlns:p15="http://schemas.microsoft.com/office/powerpoint/2012/main" userId="16f07c70156f7fe1" providerId="Windows Live"/>
      </p:ext>
    </p:extLst>
  </p:cmAuthor>
  <p:cmAuthor id="4" name="Elizabeth Lockley" initials="EML" lastIdx="1" clrIdx="4"/>
  <p:cmAuthor id="5" name="Teresa F. Horton" initials="TH" lastIdx="2" clrIdx="5"/>
  <p:cmAuthor id="6" name="Sarah Evans" initials="SE" lastIdx="13"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78"/>
    <a:srgbClr val="005A94"/>
    <a:srgbClr val="2F8B2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24" autoAdjust="0"/>
    <p:restoredTop sz="95742" autoAdjust="0"/>
  </p:normalViewPr>
  <p:slideViewPr>
    <p:cSldViewPr>
      <p:cViewPr varScale="1">
        <p:scale>
          <a:sx n="109" d="100"/>
          <a:sy n="109" d="100"/>
        </p:scale>
        <p:origin x="1842" y="78"/>
      </p:cViewPr>
      <p:guideLst>
        <p:guide orient="horz" pos="1028"/>
        <p:guide pos="2880"/>
      </p:guideLst>
    </p:cSldViewPr>
  </p:slideViewPr>
  <p:outlineViewPr>
    <p:cViewPr>
      <p:scale>
        <a:sx n="33" d="100"/>
        <a:sy n="33" d="100"/>
      </p:scale>
      <p:origin x="0" y="46446"/>
    </p:cViewPr>
  </p:outlineViewPr>
  <p:notesTextViewPr>
    <p:cViewPr>
      <p:scale>
        <a:sx n="100" d="100"/>
        <a:sy n="100" d="100"/>
      </p:scale>
      <p:origin x="0" y="0"/>
    </p:cViewPr>
  </p:notesTextViewPr>
  <p:sorterViewPr>
    <p:cViewPr>
      <p:scale>
        <a:sx n="130" d="100"/>
        <a:sy n="130" d="100"/>
      </p:scale>
      <p:origin x="0" y="0"/>
    </p:cViewPr>
  </p:sorterViewPr>
  <p:notesViewPr>
    <p:cSldViewPr>
      <p:cViewPr>
        <p:scale>
          <a:sx n="90" d="100"/>
          <a:sy n="90" d="100"/>
        </p:scale>
        <p:origin x="2736" y="-1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dirty="0">
                <a:solidFill>
                  <a:schemeClr val="tx1"/>
                </a:solidFill>
                <a:latin typeface="Arial" charset="0"/>
              </a:defRPr>
            </a:lvl1pPr>
          </a:lstStyle>
          <a:p>
            <a:pPr>
              <a:defRPr/>
            </a:pPr>
            <a:endParaRPr lang="en-US"/>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solidFill>
                  <a:schemeClr val="tx1"/>
                </a:solidFill>
                <a:latin typeface="Arial" charset="0"/>
              </a:defRPr>
            </a:lvl1pPr>
          </a:lstStyle>
          <a:p>
            <a:pPr>
              <a:defRPr/>
            </a:pPr>
            <a:endParaRPr lang="en-US"/>
          </a:p>
        </p:txBody>
      </p:sp>
      <p:sp>
        <p:nvSpPr>
          <p:cNvPr id="440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dirty="0">
                <a:solidFill>
                  <a:schemeClr val="tx1"/>
                </a:solidFill>
                <a:latin typeface="Arial" charset="0"/>
              </a:defRPr>
            </a:lvl1pPr>
          </a:lstStyle>
          <a:p>
            <a:pPr>
              <a:defRPr/>
            </a:pPr>
            <a:endParaRPr lang="en-US"/>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defRPr>
            </a:lvl1pPr>
          </a:lstStyle>
          <a:p>
            <a:pPr>
              <a:defRPr/>
            </a:pPr>
            <a:fld id="{58D39D86-C7B5-4C36-B626-7FE0B69513C1}" type="slidenum">
              <a:rPr lang="en-US"/>
              <a:pPr>
                <a:defRPr/>
              </a:pPr>
              <a:t>‹#›</a:t>
            </a:fld>
            <a:endParaRPr lang="en-US" dirty="0"/>
          </a:p>
        </p:txBody>
      </p:sp>
    </p:spTree>
    <p:extLst>
      <p:ext uri="{BB962C8B-B14F-4D97-AF65-F5344CB8AC3E}">
        <p14:creationId xmlns:p14="http://schemas.microsoft.com/office/powerpoint/2010/main" val="702237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8CC91FB-68FB-4DD9-A9BF-03EE326AB038}" type="slidenum">
              <a:rPr lang="en-US">
                <a:solidFill>
                  <a:srgbClr val="000000"/>
                </a:solidFill>
              </a:rPr>
              <a:pPr/>
              <a:t>0</a:t>
            </a:fld>
            <a:endParaRPr lang="en-US">
              <a:solidFill>
                <a:srgbClr val="000000"/>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Welcome to Chapter 13</a:t>
            </a:r>
            <a:r>
              <a:rPr lang="en-US" smtClean="0"/>
              <a:t>: Behind the Scenes: How the Internet Works</a:t>
            </a:r>
          </a:p>
        </p:txBody>
      </p:sp>
    </p:spTree>
    <p:extLst>
      <p:ext uri="{BB962C8B-B14F-4D97-AF65-F5344CB8AC3E}">
        <p14:creationId xmlns:p14="http://schemas.microsoft.com/office/powerpoint/2010/main" val="3020092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backbone is typically a high-speed fiber optic line, designated as an optical carrier (OC) line. OC lines come in a range of speeds, from 0.052 </a:t>
            </a:r>
            <a:r>
              <a:rPr lang="en-US" sz="1200" kern="1200" dirty="0" err="1" smtClean="0">
                <a:solidFill>
                  <a:schemeClr val="tx1"/>
                </a:solidFill>
                <a:effectLst/>
                <a:latin typeface="Arial" charset="0"/>
                <a:ea typeface="+mn-ea"/>
                <a:cs typeface="+mn-cs"/>
              </a:rPr>
              <a:t>Gbps</a:t>
            </a:r>
            <a:r>
              <a:rPr lang="en-US" sz="1200" kern="1200" dirty="0" smtClean="0">
                <a:solidFill>
                  <a:schemeClr val="tx1"/>
                </a:solidFill>
                <a:effectLst/>
                <a:latin typeface="Arial" charset="0"/>
                <a:ea typeface="+mn-ea"/>
                <a:cs typeface="+mn-cs"/>
              </a:rPr>
              <a:t> for OC-1 to the fastest OC-768, which runs at almost 40 </a:t>
            </a:r>
            <a:r>
              <a:rPr lang="en-US" sz="1200" kern="1200" dirty="0" err="1" smtClean="0">
                <a:solidFill>
                  <a:schemeClr val="tx1"/>
                </a:solidFill>
                <a:effectLst/>
                <a:latin typeface="Arial" charset="0"/>
                <a:ea typeface="+mn-ea"/>
                <a:cs typeface="+mn-cs"/>
              </a:rPr>
              <a:t>Gbps</a:t>
            </a:r>
            <a:r>
              <a:rPr lang="en-US" sz="1200" kern="1200" dirty="0" smtClean="0">
                <a:solidFill>
                  <a:schemeClr val="tx1"/>
                </a:solidFill>
                <a:effectLst/>
                <a:latin typeface="Arial" charset="0"/>
                <a:ea typeface="+mn-ea"/>
                <a:cs typeface="+mn-cs"/>
              </a:rPr>
              <a:t>. </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Backbone ISPs were initially connected with T lines. A T line carried digital data over twisted-pair wires.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bandwidth of the connections between ISPs and end users depends on the amount of data traffic required.</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93555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ISPs like Verizon and Comcast are connected together through an Internet exchange point (IXP). A typical IXP is made up of one or more network switches to which ISPs connect.</a:t>
            </a:r>
          </a:p>
          <a:p>
            <a:pPr marL="171450" indent="-171450">
              <a:buFont typeface="Arial" panose="020B0604020202020204" pitchFamily="34" charset="0"/>
              <a:buChar char="•"/>
            </a:pPr>
            <a:r>
              <a:rPr lang="en-US" sz="1200" b="0" i="1" u="none" strike="noStrike" kern="1200" baseline="0" dirty="0" smtClean="0">
                <a:solidFill>
                  <a:schemeClr val="tx1"/>
                </a:solidFill>
                <a:latin typeface="Arial" charset="0"/>
                <a:ea typeface="+mn-ea"/>
                <a:cs typeface="+mn-cs"/>
              </a:rPr>
              <a:t>Switches </a:t>
            </a:r>
            <a:r>
              <a:rPr lang="en-US" sz="1200" b="0" i="0" u="none" strike="noStrike" kern="1200" baseline="0" dirty="0" smtClean="0">
                <a:solidFill>
                  <a:schemeClr val="tx1"/>
                </a:solidFill>
                <a:latin typeface="Arial" charset="0"/>
                <a:ea typeface="+mn-ea"/>
                <a:cs typeface="+mn-cs"/>
              </a:rPr>
              <a:t>are devices that send data on a specific route through a network. By connecting directly to each other through IXPs, networks can reduce their costs and improve the speed and efficiency with which data is exchanged.</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30788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Individual Internet users enter an ISP through a point of presence (POP), which is a bank of modems, servers, routers, and switches through which many users can connect to an ISP simultaneously.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ISPs maintain multiple POPs throughout the geographic area they serve.</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30344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Figure 13.3 shows how home users connect to their ISPs through a single point of presence that can handle many simultaneous connections.</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530279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majority of Internet communications follow the client/server model of network communications. The clients are devices such as computers, tablets, and smartphones that use browsers to request services such as web pages. </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Various types of servers are deployed on the networks that make up the Internet:</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Web servers: computers that host web pages and other information and to provide requested information to clients</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Commerce servers: Computers that enable users to buy goods and services over the web.</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File servers: Computers that are deployed to provide remote storage space or to act as storehouses for files that users can download.</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06663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Just like any other network, the Internet follows standard protocols to send information between computers.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 computer protocol is a set of rules for exchanging electronic information.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If the Internet is the information superhighway, then protocols are the rules of the road.</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64668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idea of a protocol is that anyone can use it and be able to communicate with any other computer using the same protocol. The most common Internet tasks are all executed the same way on any system following accepted Internet protocols.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When common communication protocols are followed, networks can communicate even if they have different topologies, media, or operating systems.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In an open system, the design of the protocol would be made public for access by any interested party.</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This was in direct opposition to the proprietary system (private system) model that was the norm at the time.</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82048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Agreeing on common standards was relatively easy.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tough part was developing a new method of communication because the technology available in the 1960s—circuit switching—was inefficient for computer communication.</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25481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Circuit switching has been used since the early days of the telephone for establishing communication. In circuit switching, a dedicated connection is formed between two points (e.g., two people on phones), and the connection remains active for the duration of the transmission.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This method of communication is important when communications must be received in the order in which they’re sent, like phone conversations. </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931219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When applied to computers, circuit switching is inefficient. As a computer processor performs the operations necessary to complete a task, it transmits data in a group, or burst.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processor then begins working on its next task and ceases to communicate with output devices or other networks until it’s ready to transmit data in the next burst.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Circuit switching is inefficient for computers because either the circuit would have to remain open, and therefore unavailable to any other system, with long periods of inactivity, or it would have to be reestablished for each burst.</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71843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14FAB47-A92F-4A80-B0C8-D29A8A236D75}" type="slidenum">
              <a:rPr lang="en-US" smtClean="0"/>
              <a:pPr/>
              <a:t>1</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r>
              <a:rPr lang="en-US" dirty="0" smtClean="0">
                <a:latin typeface="Times New Roman" pitchFamily="18" charset="0"/>
              </a:rPr>
              <a:t>This chapter takes you behind the scenes of the Internet. We will look at how the Internet works and the various standards it follows. Along the way, we will also go behind the scenes of some Internet communication features, such as e-mail and instant messaging services. We will discuss just how safe these features are and what you can do to make your communications even more secure.</a:t>
            </a:r>
          </a:p>
        </p:txBody>
      </p:sp>
    </p:spTree>
    <p:extLst>
      <p:ext uri="{BB962C8B-B14F-4D97-AF65-F5344CB8AC3E}">
        <p14:creationId xmlns:p14="http://schemas.microsoft.com/office/powerpoint/2010/main" val="1445642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19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Packet switching is the communications methodology that makes computer communication efficient.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Packet switching doesn’t require a dedicated communications circuit to be maintained.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With packet switching, data is broken into smaller chunks called packets (or data packets). </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491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packets are sent over various routes at the same time. When the packets reach their destination, they’re reassembled by the receiving computer.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This technology resulted from one of the original goals of creating the Internet: if an Internet node is disabled or destroyed, the data can travel an alternate route to its destination.</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983126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Packet contents vary, depending on the protocol being followed. At a minimum, all packets must contain the following:</a:t>
            </a:r>
          </a:p>
          <a:p>
            <a:r>
              <a:rPr lang="en-US" sz="1200" b="0" i="0" u="none" strike="noStrike" kern="1200" baseline="0" dirty="0" smtClean="0">
                <a:solidFill>
                  <a:schemeClr val="tx1"/>
                </a:solidFill>
                <a:latin typeface="Arial" charset="0"/>
                <a:ea typeface="+mn-ea"/>
                <a:cs typeface="+mn-cs"/>
              </a:rPr>
              <a:t>1. An address to which the packet is being sent </a:t>
            </a:r>
          </a:p>
          <a:p>
            <a:r>
              <a:rPr lang="en-US" sz="1200" b="0" i="0" u="none" strike="noStrike" kern="1200" baseline="0" dirty="0" smtClean="0">
                <a:solidFill>
                  <a:schemeClr val="tx1"/>
                </a:solidFill>
                <a:latin typeface="Arial" charset="0"/>
                <a:ea typeface="+mn-ea"/>
                <a:cs typeface="+mn-cs"/>
              </a:rPr>
              <a:t>2. The address from where the packet originates</a:t>
            </a:r>
          </a:p>
          <a:p>
            <a:r>
              <a:rPr lang="en-US" sz="1200" b="0" i="0" u="none" strike="noStrike" kern="1200" baseline="0" dirty="0" smtClean="0">
                <a:solidFill>
                  <a:schemeClr val="tx1"/>
                </a:solidFill>
                <a:latin typeface="Arial" charset="0"/>
                <a:ea typeface="+mn-ea"/>
                <a:cs typeface="+mn-cs"/>
              </a:rPr>
              <a:t>3. Reassembly instructions, if the original data is split between packets</a:t>
            </a:r>
          </a:p>
          <a:p>
            <a:r>
              <a:rPr lang="en-US" sz="1200" b="0" i="0" u="none" strike="noStrike" kern="1200" baseline="0" dirty="0" smtClean="0">
                <a:solidFill>
                  <a:schemeClr val="tx1"/>
                </a:solidFill>
                <a:latin typeface="Arial" charset="0"/>
                <a:ea typeface="+mn-ea"/>
                <a:cs typeface="+mn-cs"/>
              </a:rPr>
              <a:t>4. The data that’s being transmitted</a:t>
            </a:r>
          </a:p>
        </p:txBody>
      </p:sp>
    </p:spTree>
    <p:extLst>
      <p:ext uri="{BB962C8B-B14F-4D97-AF65-F5344CB8AC3E}">
        <p14:creationId xmlns:p14="http://schemas.microsoft.com/office/powerpoint/2010/main" val="3094922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routers that connect ISPs with each other monitor traffic and decide on the most efficient route for packets to take to their destination.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router works in the same way a police officer does while directing traffic. To ensure a smooth flow of traffic, police officers are deployed in areas of congestion, directing drivers along alternate routes to their destinations.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Try This exercise in this chapter uses the Windows </a:t>
            </a:r>
            <a:r>
              <a:rPr lang="en-US" sz="1200" b="0" i="0" u="none" strike="noStrike" kern="1200" baseline="0" dirty="0" err="1" smtClean="0">
                <a:solidFill>
                  <a:schemeClr val="tx1"/>
                </a:solidFill>
                <a:latin typeface="Arial" charset="0"/>
                <a:ea typeface="+mn-ea"/>
                <a:cs typeface="+mn-cs"/>
              </a:rPr>
              <a:t>tracert</a:t>
            </a:r>
            <a:r>
              <a:rPr lang="en-US" sz="1200" b="0" i="0" u="none" strike="noStrike" kern="1200" baseline="0" dirty="0" smtClean="0">
                <a:solidFill>
                  <a:schemeClr val="tx1"/>
                </a:solidFill>
                <a:latin typeface="Arial" charset="0"/>
                <a:ea typeface="+mn-ea"/>
                <a:cs typeface="+mn-cs"/>
              </a:rPr>
              <a:t> utility to show you the details on the exact route your request takes to the destination server.</a:t>
            </a:r>
          </a:p>
        </p:txBody>
      </p:sp>
    </p:spTree>
    <p:extLst>
      <p:ext uri="{BB962C8B-B14F-4D97-AF65-F5344CB8AC3E}">
        <p14:creationId xmlns:p14="http://schemas.microsoft.com/office/powerpoint/2010/main" val="20758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packets are sent over various routes at the same time. When the packets reach their destination, they’re reassembled by the receiving computer. This technology resulted from one of the original goals of creating the Internet: If an Internet node is disabled or destroyed, the data can travel an alternate route to its destination.</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997434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Although many protocols are available on the Internet, the main suite of protocols used is TCP/IP.</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suite is named after the original two protocols that were developed for the Internet: the Transmission Control Protocol (TCP) and the Internet Protocol (IP).</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Although most people think that the TCP/IP suite consists of only two protocols, it actually includes many interrelated protocols.</a:t>
            </a:r>
          </a:p>
        </p:txBody>
      </p:sp>
    </p:spTree>
    <p:extLst>
      <p:ext uri="{BB962C8B-B14F-4D97-AF65-F5344CB8AC3E}">
        <p14:creationId xmlns:p14="http://schemas.microsoft.com/office/powerpoint/2010/main" val="264768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Figure 13.5 illustrates several of the protocols used for the Internet.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The Internet Protocol (IP) is responsible for sending the information from one computer to another. The IP is like a postal worker who takes a letter (a packet of information) that was mailed (created by the sending computer) and sends it on to another post office (router), which in turn routes it to the addressee (the receiving computer).</a:t>
            </a:r>
          </a:p>
        </p:txBody>
      </p:sp>
    </p:spTree>
    <p:extLst>
      <p:ext uri="{BB962C8B-B14F-4D97-AF65-F5344CB8AC3E}">
        <p14:creationId xmlns:p14="http://schemas.microsoft.com/office/powerpoint/2010/main" val="2555369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Each computer, server, or device connected to the Internet is required to have a unique identification number, or IP address.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However, because humans are better at remembering and working with words than with numbers, the numeric IP addresses were given more “human,” word-based addresses.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Thus, domain names were born. We will look at both IP addresses and domain names.</a:t>
            </a:r>
          </a:p>
        </p:txBody>
      </p:sp>
    </p:spTree>
    <p:extLst>
      <p:ext uri="{BB962C8B-B14F-4D97-AF65-F5344CB8AC3E}">
        <p14:creationId xmlns:p14="http://schemas.microsoft.com/office/powerpoint/2010/main" val="225938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An IP address is a unique identification number that defines each computer, service, or other device connected to the Internet.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IP addresses fulfill the same function as street addresses.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IP addresses must be registered with the Internet Corporation for Assigned Names and Numbers (ICANN) to ensure they’re unique and haven’t been assigned to other users. ICANN is responsible for allocating IP addresses to network administrators.</a:t>
            </a:r>
          </a:p>
        </p:txBody>
      </p:sp>
    </p:spTree>
    <p:extLst>
      <p:ext uri="{BB962C8B-B14F-4D97-AF65-F5344CB8AC3E}">
        <p14:creationId xmlns:p14="http://schemas.microsoft.com/office/powerpoint/2010/main" val="32097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typical IP address is expressed as follows: 197.169.73.63. An IP address in this form is called a dotted decimal number (or a dotted quad).</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same IP address in binary form is as follows: 11000101.10101001.01001001.00111111. Each of the four numbers in a dotted decimal number is referred to as an octet.</a:t>
            </a:r>
          </a:p>
          <a:p>
            <a:pPr marL="171450" indent="-171450">
              <a:buFont typeface="Arial" panose="020B0604020202020204" pitchFamily="34" charset="0"/>
              <a:buChar char="•"/>
            </a:pPr>
            <a:r>
              <a:rPr lang="en-US" sz="1200" kern="1200" dirty="0" smtClean="0">
                <a:solidFill>
                  <a:schemeClr val="tx1"/>
                </a:solidFill>
                <a:effectLst/>
                <a:latin typeface="Arial" charset="0"/>
                <a:ea typeface="+mn-ea"/>
                <a:cs typeface="+mn-cs"/>
              </a:rPr>
              <a:t>Because 32 positions are available for IP address values, IP addresses are considered 32-bit numbers. The entire 32-bit address can represent 4,294,967,296 values.</a:t>
            </a:r>
            <a:endParaRPr lang="en-US" sz="1200" b="0" i="0" u="none" strike="noStrike" kern="1200" baseline="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5542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29F40BE-231A-4F1A-9B4C-85943681A80C}" type="slidenum">
              <a:rPr lang="en-US" smtClean="0"/>
              <a:pPr/>
              <a:t>2</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marL="0" indent="0" eaLnBrk="1" hangingPunct="1">
              <a:lnSpc>
                <a:spcPct val="90000"/>
              </a:lnSpc>
              <a:buNone/>
            </a:pPr>
            <a:r>
              <a:rPr lang="en-US" dirty="0" smtClean="0">
                <a:effectLst/>
              </a:rPr>
              <a:t>Chapter topics include</a:t>
            </a:r>
            <a:r>
              <a:rPr lang="en-US" baseline="0" dirty="0" smtClean="0">
                <a:effectLst/>
              </a:rPr>
              <a:t> the following:</a:t>
            </a:r>
          </a:p>
          <a:p>
            <a:pPr marL="171450" indent="-171450" eaLnBrk="1" hangingPunct="1">
              <a:lnSpc>
                <a:spcPct val="90000"/>
              </a:lnSpc>
              <a:buFont typeface="Arial" pitchFamily="34" charset="0"/>
              <a:buChar char="•"/>
            </a:pPr>
            <a:r>
              <a:rPr lang="en-US" dirty="0" smtClean="0">
                <a:effectLst/>
              </a:rPr>
              <a:t>Inner Workings of the Internet</a:t>
            </a:r>
          </a:p>
          <a:p>
            <a:pPr marL="628650" lvl="1" indent="-171450" eaLnBrk="1" hangingPunct="1">
              <a:lnSpc>
                <a:spcPct val="90000"/>
              </a:lnSpc>
              <a:buFont typeface="Arial" pitchFamily="34" charset="0"/>
              <a:buChar char="–"/>
            </a:pPr>
            <a:r>
              <a:rPr lang="en-US" dirty="0" smtClean="0">
                <a:effectLst/>
              </a:rPr>
              <a:t>The Management of the Internet</a:t>
            </a:r>
          </a:p>
          <a:p>
            <a:pPr marL="628650" lvl="1" indent="-171450" eaLnBrk="1" hangingPunct="1">
              <a:lnSpc>
                <a:spcPct val="90000"/>
              </a:lnSpc>
              <a:buFont typeface="Arial" pitchFamily="34" charset="0"/>
              <a:buChar char="–"/>
            </a:pPr>
            <a:r>
              <a:rPr lang="en-US" dirty="0" smtClean="0">
                <a:effectLst/>
              </a:rPr>
              <a:t>Internet Networking, Data Transmission, and Protocols</a:t>
            </a:r>
          </a:p>
          <a:p>
            <a:pPr marL="628650" lvl="1" indent="-171450" eaLnBrk="1" hangingPunct="1">
              <a:lnSpc>
                <a:spcPct val="90000"/>
              </a:lnSpc>
              <a:buFont typeface="Arial" pitchFamily="34" charset="0"/>
              <a:buChar char="–"/>
            </a:pPr>
            <a:r>
              <a:rPr lang="en-US" dirty="0" smtClean="0">
                <a:effectLst/>
              </a:rPr>
              <a:t>Internet Identity: IP Addresses and Domain Names</a:t>
            </a:r>
          </a:p>
          <a:p>
            <a:pPr marL="171450" indent="-171450" eaLnBrk="1" hangingPunct="1">
              <a:lnSpc>
                <a:spcPct val="90000"/>
              </a:lnSpc>
              <a:buFont typeface="Arial" pitchFamily="34" charset="0"/>
              <a:buChar char="•"/>
            </a:pPr>
            <a:r>
              <a:rPr lang="en-US" dirty="0" smtClean="0"/>
              <a:t>Coding and Communicating on the Internet</a:t>
            </a:r>
            <a:endParaRPr lang="en-US" dirty="0" smtClean="0">
              <a:effectLst/>
            </a:endParaRPr>
          </a:p>
          <a:p>
            <a:pPr marL="628650" lvl="1" indent="-171450">
              <a:buFont typeface="Arial" pitchFamily="34" charset="0"/>
              <a:buChar char="–"/>
            </a:pPr>
            <a:r>
              <a:rPr lang="en-US" dirty="0" smtClean="0"/>
              <a:t>HTML, XML, and Other Web Building Blocks</a:t>
            </a:r>
          </a:p>
          <a:p>
            <a:pPr marL="628650" lvl="1" indent="-171450">
              <a:buFont typeface="Arial" pitchFamily="34" charset="0"/>
              <a:buChar char="–"/>
            </a:pPr>
            <a:r>
              <a:rPr lang="en-US" dirty="0" smtClean="0"/>
              <a:t>Communications Over the Internet</a:t>
            </a:r>
          </a:p>
        </p:txBody>
      </p:sp>
    </p:spTree>
    <p:extLst>
      <p:ext uri="{BB962C8B-B14F-4D97-AF65-F5344CB8AC3E}">
        <p14:creationId xmlns:p14="http://schemas.microsoft.com/office/powerpoint/2010/main" val="249600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29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Because IPv4 offers only a fixed number of IP addresses, a different addressing scheme, known as classless </a:t>
            </a:r>
            <a:r>
              <a:rPr lang="en-US" sz="1200" kern="1200" dirty="0" err="1" smtClean="0">
                <a:solidFill>
                  <a:schemeClr val="tx1"/>
                </a:solidFill>
                <a:effectLst/>
                <a:latin typeface="Arial" charset="0"/>
                <a:ea typeface="+mn-ea"/>
                <a:cs typeface="+mn-cs"/>
              </a:rPr>
              <a:t>interdomain</a:t>
            </a:r>
            <a:r>
              <a:rPr lang="en-US" sz="1200" kern="1200" dirty="0" smtClean="0">
                <a:solidFill>
                  <a:schemeClr val="tx1"/>
                </a:solidFill>
                <a:effectLst/>
                <a:latin typeface="Arial" charset="0"/>
                <a:ea typeface="+mn-ea"/>
                <a:cs typeface="+mn-cs"/>
              </a:rPr>
              <a:t> routing (CIDR) was developed.</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CIDR, or </a:t>
            </a:r>
            <a:r>
              <a:rPr lang="en-US" sz="1200" i="1" kern="1200" dirty="0" err="1" smtClean="0">
                <a:solidFill>
                  <a:schemeClr val="tx1"/>
                </a:solidFill>
                <a:effectLst/>
                <a:latin typeface="Arial" charset="0"/>
                <a:ea typeface="+mn-ea"/>
                <a:cs typeface="+mn-cs"/>
              </a:rPr>
              <a:t>supernetting</a:t>
            </a:r>
            <a:r>
              <a:rPr lang="en-US" sz="1200" i="1" kern="120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allows a single IP address to represent several unique IP addresses by adding a network prefix, represented by a slash and a number, to the end of the last octet.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For example “/25”, indicates that the first 25 bits are used as the unique network identifier.</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53504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Internet Protocol version 6 (IPv6) is an IP addressing scheme developed by the IETF to make IP addresses longer, thereby providing more available IP addresses. IPv6 uses 128-bit addressing instead of 32-bit addressing.</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An IPv6 address would have the following format: XXXX:XXXX:XXXX:XXXX:XXXX:XXXX:XXXX:XXXX, where each X is a hexadecimal digit. Hexadecimal is a base-16 number system, and each hexadecimal digit is one of 16 possible values: 0–9 or A–F.</a:t>
            </a:r>
          </a:p>
        </p:txBody>
      </p:sp>
    </p:spTree>
    <p:extLst>
      <p:ext uri="{BB962C8B-B14F-4D97-AF65-F5344CB8AC3E}">
        <p14:creationId xmlns:p14="http://schemas.microsoft.com/office/powerpoint/2010/main" val="3201368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Hex addressing provides a much larger field size, which will make available a much larger number of IP addresses (approximately 340 followed by 36 </a:t>
            </a:r>
            <a:r>
              <a:rPr lang="en-US" sz="1200" b="0" i="0" u="none" strike="noStrike" kern="1200" baseline="0" dirty="0" err="1" smtClean="0">
                <a:solidFill>
                  <a:schemeClr val="tx1"/>
                </a:solidFill>
                <a:latin typeface="Arial" charset="0"/>
                <a:ea typeface="+mn-ea"/>
                <a:cs typeface="+mn-cs"/>
              </a:rPr>
              <a:t>zeros</a:t>
            </a:r>
            <a:r>
              <a:rPr lang="en-US" sz="1200" b="0" i="0" u="none" strike="noStrike" kern="1200" baseline="0" dirty="0" smtClean="0">
                <a:solidFill>
                  <a:schemeClr val="tx1"/>
                </a:solidFill>
                <a:latin typeface="Arial" charset="0"/>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This should provide a virtually unlimited supply of IP addresses and will allow many different kinds of non-PC devices such as cell phones and home appliances to join the Internet more easily in the future.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All modern operating systems can handle both IPv4 and IPv6 addresses. </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Although the majority of routing on the Internet still takes place using IPv4 addresses, the conversion to IPv6 addressing should accelerate now that we’re running out of IPv4 addresses.</a:t>
            </a:r>
          </a:p>
        </p:txBody>
      </p:sp>
    </p:spTree>
    <p:extLst>
      <p:ext uri="{BB962C8B-B14F-4D97-AF65-F5344CB8AC3E}">
        <p14:creationId xmlns:p14="http://schemas.microsoft.com/office/powerpoint/2010/main" val="2637106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kern="1200" dirty="0" smtClean="0">
                <a:solidFill>
                  <a:schemeClr val="tx1"/>
                </a:solidFill>
                <a:effectLst/>
                <a:latin typeface="Arial" charset="0"/>
                <a:ea typeface="+mn-ea"/>
                <a:cs typeface="+mn-cs"/>
              </a:rPr>
              <a:t>IP addresses are assigned either statically or dynamically:</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Static addressing means that the IP address for a computer never changes and is most likely assigned manually by a network administrator or an ISP.</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Dynamic addressing, in which your computer is assigned a temporary address from an available pool of IP addresses, is more common. If your ISP uses static addressing, then you were assigned an IP address when you applied for your service and had to configure your computer manually to use that address. More often, though, an ISP assigns a computer a dynamic IP address.</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996601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Dynamic addressing is normally handled by the Dynamic Host Configuration Protocol (DHCP), which belongs to the TCP/IP protocol suite.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DHCP takes a pool of IP addresses and shares them with hosts on the network on an as-needed basis.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DHCP server assigns each user an IP address for the duration of the session.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Similarly, when you log on to your computer at work in the morning, DHCP assigns an IP address to your computer.</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These temporary IP addresses might or might not be the same from session to session.</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98616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Although having a static address would seem to be convenient, dynamic addressing provides a more secure environment by keeping hackers out of computer systems.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Imagine how hard it would be for burglars to find your home if you changed your address every day!</a:t>
            </a:r>
          </a:p>
        </p:txBody>
      </p:sp>
    </p:spTree>
    <p:extLst>
      <p:ext uri="{BB962C8B-B14F-4D97-AF65-F5344CB8AC3E}">
        <p14:creationId xmlns:p14="http://schemas.microsoft.com/office/powerpoint/2010/main" val="267822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a:t>
            </a:r>
            <a:r>
              <a:rPr lang="en-US" sz="1200" i="1" kern="1200" dirty="0" smtClean="0">
                <a:solidFill>
                  <a:schemeClr val="tx1"/>
                </a:solidFill>
                <a:effectLst/>
                <a:latin typeface="Arial" charset="0"/>
                <a:ea typeface="+mn-ea"/>
                <a:cs typeface="+mn-cs"/>
              </a:rPr>
              <a:t>domain name </a:t>
            </a:r>
            <a:r>
              <a:rPr lang="en-US" sz="1200" kern="1200" dirty="0" smtClean="0">
                <a:solidFill>
                  <a:schemeClr val="tx1"/>
                </a:solidFill>
                <a:effectLst/>
                <a:latin typeface="Arial" charset="0"/>
                <a:ea typeface="+mn-ea"/>
                <a:cs typeface="+mn-cs"/>
              </a:rPr>
              <a:t>is a name that takes the place of an IP address, making it easier for people to remember.</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Domains are organized by level. The portion of the domain name after the dot is the </a:t>
            </a:r>
            <a:r>
              <a:rPr lang="en-US" sz="1200" i="1" kern="1200" dirty="0" smtClean="0">
                <a:solidFill>
                  <a:schemeClr val="tx1"/>
                </a:solidFill>
                <a:effectLst/>
                <a:latin typeface="Arial" charset="0"/>
                <a:ea typeface="+mn-ea"/>
                <a:cs typeface="+mn-cs"/>
              </a:rPr>
              <a:t>top-level domain (TLD)</a:t>
            </a:r>
            <a:r>
              <a:rPr lang="en-US" sz="1200" kern="1200" dirty="0" smtClean="0">
                <a:solidFill>
                  <a:schemeClr val="tx1"/>
                </a:solidFill>
                <a:effectLst/>
                <a:latin typeface="Arial" charset="0"/>
                <a:ea typeface="+mn-ea"/>
                <a:cs typeface="+mn-cs"/>
              </a:rPr>
              <a: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TLDs are standardized pools (e.g., .com and .org) established by ICANN. Within each top-level domain are many second-level domains. A second-level domain is a domain that’s directly below a top-level domain.</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577090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ICANN assigns companies or organizations to manage domain name registration. Because names can’t be duplicated within a TLD, one company is assigned to oversee each TLD and to maintain a listing of all registered domains.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VeriSign is the current ICANN-accredited domain name registrar for the .com and </a:t>
            </a:r>
            <a:r>
              <a:rPr lang="en-US" sz="1200" kern="1200" dirty="0" err="1" smtClean="0">
                <a:solidFill>
                  <a:schemeClr val="tx1"/>
                </a:solidFill>
                <a:effectLst/>
                <a:latin typeface="Arial" charset="0"/>
                <a:ea typeface="+mn-ea"/>
                <a:cs typeface="+mn-cs"/>
              </a:rPr>
              <a:t>.net</a:t>
            </a:r>
            <a:r>
              <a:rPr lang="en-US" sz="1200" kern="1200" dirty="0" smtClean="0">
                <a:solidFill>
                  <a:schemeClr val="tx1"/>
                </a:solidFill>
                <a:effectLst/>
                <a:latin typeface="Arial" charset="0"/>
                <a:ea typeface="+mn-ea"/>
                <a:cs typeface="+mn-cs"/>
              </a:rPr>
              <a:t> domains. VeriSign provides a database that lists all the registered .com and </a:t>
            </a:r>
            <a:r>
              <a:rPr lang="en-US" sz="1200" kern="1200" dirty="0" err="1" smtClean="0">
                <a:solidFill>
                  <a:schemeClr val="tx1"/>
                </a:solidFill>
                <a:effectLst/>
                <a:latin typeface="Arial" charset="0"/>
                <a:ea typeface="+mn-ea"/>
                <a:cs typeface="+mn-cs"/>
              </a:rPr>
              <a:t>.net</a:t>
            </a:r>
            <a:r>
              <a:rPr lang="en-US" sz="1200" kern="1200" dirty="0" smtClean="0">
                <a:solidFill>
                  <a:schemeClr val="tx1"/>
                </a:solidFill>
                <a:effectLst/>
                <a:latin typeface="Arial" charset="0"/>
                <a:ea typeface="+mn-ea"/>
                <a:cs typeface="+mn-cs"/>
              </a:rPr>
              <a:t> domains and their contact information.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Country-specific domains are controlled by groups in those countries. You can find a complete list of country-code TLDs on the Internet Assigned Numbers Authority website (iana.org).</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69982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When you enter a URL in your browser, your computer converts the URL to an IP address.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To do this, your computer consults a database maintained on a domain name system (DNS) server that functions like a phone book for the Internet.</a:t>
            </a:r>
          </a:p>
        </p:txBody>
      </p:sp>
    </p:spTree>
    <p:extLst>
      <p:ext uri="{BB962C8B-B14F-4D97-AF65-F5344CB8AC3E}">
        <p14:creationId xmlns:p14="http://schemas.microsoft.com/office/powerpoint/2010/main" val="1305439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Figure 13.11 shows the DNS servers in action.</a:t>
            </a:r>
          </a:p>
        </p:txBody>
      </p:sp>
    </p:spTree>
    <p:extLst>
      <p:ext uri="{BB962C8B-B14F-4D97-AF65-F5344CB8AC3E}">
        <p14:creationId xmlns:p14="http://schemas.microsoft.com/office/powerpoint/2010/main" val="2030258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local networks that constitute the Internet are owned by different entities, including individuals, universities, government agencies, and private companies.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Government entities such as the National Science Foundation (NSF), as well as many privately held companies, own pieces of the communications infrastructure (the high-speed data lines that transport data between networks) that makes the Internet work.</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690442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39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web uses special languages such as </a:t>
            </a:r>
            <a:r>
              <a:rPr lang="en-US" sz="1200" b="0" i="1" u="none" strike="noStrike" kern="1200" baseline="0" dirty="0" smtClean="0">
                <a:solidFill>
                  <a:schemeClr val="tx1"/>
                </a:solidFill>
                <a:latin typeface="Arial" charset="0"/>
                <a:ea typeface="+mn-ea"/>
                <a:cs typeface="+mn-cs"/>
              </a:rPr>
              <a:t>HTML </a:t>
            </a:r>
            <a:r>
              <a:rPr lang="en-US" sz="1200" b="0" i="0" u="none" strike="noStrike" kern="1200" baseline="0" dirty="0" smtClean="0">
                <a:solidFill>
                  <a:schemeClr val="tx1"/>
                </a:solidFill>
                <a:latin typeface="Arial" charset="0"/>
                <a:ea typeface="+mn-ea"/>
                <a:cs typeface="+mn-cs"/>
              </a:rPr>
              <a:t>and protocols such as </a:t>
            </a:r>
            <a:r>
              <a:rPr lang="en-US" sz="1200" b="0" i="1" u="none" strike="noStrike" kern="1200" baseline="0" dirty="0" smtClean="0">
                <a:solidFill>
                  <a:schemeClr val="tx1"/>
                </a:solidFill>
                <a:latin typeface="Arial" charset="0"/>
                <a:ea typeface="+mn-ea"/>
                <a:cs typeface="+mn-cs"/>
              </a:rPr>
              <a:t>HTTP </a:t>
            </a:r>
            <a:r>
              <a:rPr lang="en-US" sz="1200" b="0" i="0" u="none" strike="noStrike" kern="1200" baseline="0" dirty="0" smtClean="0">
                <a:solidFill>
                  <a:schemeClr val="tx1"/>
                </a:solidFill>
                <a:latin typeface="Arial" charset="0"/>
                <a:ea typeface="+mn-ea"/>
                <a:cs typeface="+mn-cs"/>
              </a:rPr>
              <a:t>to facilitate communication between computers that use different system and application software.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Communication between any two points on the Internet is possible because of HTML and communication protocols. In this part of the chapter, we’ll explore these topics.</a:t>
            </a:r>
          </a:p>
        </p:txBody>
      </p:sp>
    </p:spTree>
    <p:extLst>
      <p:ext uri="{BB962C8B-B14F-4D97-AF65-F5344CB8AC3E}">
        <p14:creationId xmlns:p14="http://schemas.microsoft.com/office/powerpoint/2010/main" val="3394468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HTML isn’t a programming language; rather, it’s a set of rules for marking up blocks of text so that a browser knows how to display them. Blocks of text in HTML documents are surrounded by pairs of HTML tags. HTML tags surround and define HTML content. Each pair of tags and the text between them are collectively referred to as an element.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Multiple tags can be combined in a single element: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&lt;b&gt;&lt;</a:t>
            </a:r>
            <a:r>
              <a:rPr lang="en-US" sz="1200" kern="1200" dirty="0" err="1" smtClean="0">
                <a:solidFill>
                  <a:schemeClr val="tx1"/>
                </a:solidFill>
                <a:effectLst/>
                <a:latin typeface="Arial" charset="0"/>
                <a:ea typeface="+mn-ea"/>
                <a:cs typeface="+mn-cs"/>
              </a:rPr>
              <a:t>i</a:t>
            </a:r>
            <a:r>
              <a:rPr lang="en-US" sz="1200" kern="1200" dirty="0" smtClean="0">
                <a:solidFill>
                  <a:schemeClr val="tx1"/>
                </a:solidFill>
                <a:effectLst/>
                <a:latin typeface="Arial" charset="0"/>
                <a:ea typeface="+mn-ea"/>
                <a:cs typeface="+mn-cs"/>
              </a:rPr>
              <a:t>&gt;This should be bolded and italicized.&lt;/</a:t>
            </a:r>
            <a:r>
              <a:rPr lang="en-US" sz="1200" kern="1200" dirty="0" err="1" smtClean="0">
                <a:solidFill>
                  <a:schemeClr val="tx1"/>
                </a:solidFill>
                <a:effectLst/>
                <a:latin typeface="Arial" charset="0"/>
                <a:ea typeface="+mn-ea"/>
                <a:cs typeface="+mn-cs"/>
              </a:rPr>
              <a:t>i</a:t>
            </a:r>
            <a:r>
              <a:rPr lang="en-US" sz="1200" kern="1200" dirty="0" smtClean="0">
                <a:solidFill>
                  <a:schemeClr val="tx1"/>
                </a:solidFill>
                <a:effectLst/>
                <a:latin typeface="Arial" charset="0"/>
                <a:ea typeface="+mn-ea"/>
                <a:cs typeface="+mn-cs"/>
              </a:rPr>
              <a:t>&gt;&lt;/b&gt;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browser would display this element as: </a:t>
            </a:r>
            <a:r>
              <a:rPr lang="en-US" sz="1200" b="1" i="1" kern="1200" dirty="0" smtClean="0">
                <a:solidFill>
                  <a:schemeClr val="tx1"/>
                </a:solidFill>
                <a:effectLst/>
                <a:latin typeface="Arial" charset="0"/>
                <a:ea typeface="+mn-ea"/>
                <a:cs typeface="+mn-cs"/>
              </a:rPr>
              <a:t>This should be bolded and italicized.</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139657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HTML5 is the current version of the HTML standard. HTML5 modernizes a number of features in HTML.</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cascading style sheet is a list of rules that defines in one single location how to display HTML elements. Style rules enable a web developer to define a kind of formatting for each HTML element and apply it to all those elements on a set of web pages. Essentially, a template is created on which the formatting for many web pages within a site will be based.</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76521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Figure 13.13 Cascading style sheets allow developers to create formatting templates. Just as all the pages of this book have a similar look and feel, one style sheet can control the formatting of many web pages.</a:t>
            </a:r>
          </a:p>
        </p:txBody>
      </p:sp>
    </p:spTree>
    <p:extLst>
      <p:ext uri="{BB962C8B-B14F-4D97-AF65-F5344CB8AC3E}">
        <p14:creationId xmlns:p14="http://schemas.microsoft.com/office/powerpoint/2010/main" val="2305373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eXtensible Markup Language (XML) describes content in terms of what data is being described rather than how it’s to be displayed. Instead of being locked into standard tags and formats for data, users can build their own markup languages to accommodate particular data formats and needs.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better approach lies in creating tags that actually </a:t>
            </a:r>
            <a:r>
              <a:rPr lang="en-US" sz="1200" i="1" kern="1200" dirty="0" smtClean="0">
                <a:solidFill>
                  <a:schemeClr val="tx1"/>
                </a:solidFill>
                <a:effectLst/>
                <a:latin typeface="Arial" charset="0"/>
                <a:ea typeface="+mn-ea"/>
                <a:cs typeface="+mn-cs"/>
              </a:rPr>
              <a:t>describe </a:t>
            </a:r>
            <a:r>
              <a:rPr lang="en-US" sz="1200" kern="1200" dirty="0" smtClean="0">
                <a:solidFill>
                  <a:schemeClr val="tx1"/>
                </a:solidFill>
                <a:effectLst/>
                <a:latin typeface="Arial" charset="0"/>
                <a:ea typeface="+mn-ea"/>
                <a:cs typeface="+mn-cs"/>
              </a:rPr>
              <a:t>the data contained within them. In addition, HTML tags don’t provide any methodology for data validation.</a:t>
            </a:r>
          </a:p>
          <a:p>
            <a:pPr marL="171450" lvl="0" indent="-171450">
              <a:buFont typeface="Arial" panose="020B0604020202020204" pitchFamily="34" charset="0"/>
              <a:buChar char="•"/>
            </a:pPr>
            <a:r>
              <a:rPr lang="en-US" sz="1200" i="1" kern="1200" dirty="0" smtClean="0">
                <a:solidFill>
                  <a:schemeClr val="tx1"/>
                </a:solidFill>
                <a:effectLst/>
                <a:latin typeface="Arial" charset="0"/>
                <a:ea typeface="+mn-ea"/>
                <a:cs typeface="+mn-cs"/>
              </a:rPr>
              <a:t>XML schema diagrams </a:t>
            </a:r>
            <a:r>
              <a:rPr lang="en-US" sz="1200" kern="1200" dirty="0" smtClean="0">
                <a:solidFill>
                  <a:schemeClr val="tx1"/>
                </a:solidFill>
                <a:effectLst/>
                <a:latin typeface="Arial" charset="0"/>
                <a:ea typeface="+mn-ea"/>
                <a:cs typeface="+mn-cs"/>
              </a:rPr>
              <a:t>(XSD) allow you to specify all kinds of data validation for a specific XML tag.</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798527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XML has spawned quite a few custom packages for specific communities. A few examples are listed in Figure 13.14.</a:t>
            </a:r>
          </a:p>
          <a:p>
            <a:pPr marL="628650" lvl="1" indent="-171450">
              <a:buFont typeface="Arial" panose="020B0604020202020204" pitchFamily="34" charset="0"/>
              <a:buChar char="•"/>
            </a:pPr>
            <a:r>
              <a:rPr lang="en-US" b="0" i="0" u="none" strike="noStrike" kern="1200" baseline="0" dirty="0" smtClean="0">
                <a:solidFill>
                  <a:schemeClr val="tx1"/>
                </a:solidFill>
                <a:latin typeface="Arial" charset="0"/>
                <a:ea typeface="+mn-ea"/>
                <a:cs typeface="+mn-cs"/>
              </a:rPr>
              <a:t>These packages illustrate the goal of XML—information exchange standards that can be easily constructed and customized to serve a growing variety of online applications.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There is another very popular format used to transfer information between computers named JSON. It stands for JavaScript Object Notation and is a data interchange standard that is easy for humans to read and write. JSON is faster and easier to use than XML. It consists of name and value pairs like: “</a:t>
            </a:r>
            <a:r>
              <a:rPr lang="en-US" sz="1200" b="0" i="0" u="none" strike="noStrike" kern="1200" baseline="0" dirty="0" err="1" smtClean="0">
                <a:solidFill>
                  <a:schemeClr val="tx1"/>
                </a:solidFill>
                <a:latin typeface="Arial" charset="0"/>
                <a:ea typeface="+mn-ea"/>
                <a:cs typeface="+mn-cs"/>
              </a:rPr>
              <a:t>firstName</a:t>
            </a:r>
            <a:r>
              <a:rPr lang="en-US" sz="1200" b="0" i="0" u="none" strike="noStrike" kern="1200" baseline="0" dirty="0" smtClean="0">
                <a:solidFill>
                  <a:schemeClr val="tx1"/>
                </a:solidFill>
                <a:latin typeface="Arial" charset="0"/>
                <a:ea typeface="+mn-ea"/>
                <a:cs typeface="+mn-cs"/>
              </a:rPr>
              <a:t>” : “Kendall”.</a:t>
            </a:r>
          </a:p>
        </p:txBody>
      </p:sp>
    </p:spTree>
    <p:extLst>
      <p:ext uri="{BB962C8B-B14F-4D97-AF65-F5344CB8AC3E}">
        <p14:creationId xmlns:p14="http://schemas.microsoft.com/office/powerpoint/2010/main" val="1033866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Hypertext Transfer Protocol (HTTP) was created especially for the transfer of hypertext documents across the Internet.</a:t>
            </a:r>
          </a:p>
          <a:p>
            <a:pPr marL="628650" lvl="1" indent="-171450">
              <a:buFont typeface="Arial" panose="020B0604020202020204" pitchFamily="34" charset="0"/>
              <a:buChar char="•"/>
            </a:pPr>
            <a:r>
              <a:rPr lang="en-US" b="0" i="0" u="none" strike="noStrike" kern="1200" baseline="0" dirty="0" smtClean="0">
                <a:solidFill>
                  <a:schemeClr val="tx1"/>
                </a:solidFill>
                <a:latin typeface="Arial" charset="0"/>
                <a:ea typeface="+mn-ea"/>
                <a:cs typeface="+mn-cs"/>
              </a:rPr>
              <a:t>(Recall that </a:t>
            </a:r>
            <a:r>
              <a:rPr lang="en-US" b="0" i="1" u="none" strike="noStrike" kern="1200" baseline="0" dirty="0" smtClean="0">
                <a:solidFill>
                  <a:schemeClr val="tx1"/>
                </a:solidFill>
                <a:latin typeface="Arial" charset="0"/>
                <a:ea typeface="+mn-ea"/>
                <a:cs typeface="+mn-cs"/>
              </a:rPr>
              <a:t>hypertext </a:t>
            </a:r>
            <a:r>
              <a:rPr lang="en-US" b="0" i="0" u="none" strike="noStrike" kern="1200" baseline="0" dirty="0" smtClean="0">
                <a:solidFill>
                  <a:schemeClr val="tx1"/>
                </a:solidFill>
                <a:latin typeface="Arial" charset="0"/>
                <a:ea typeface="+mn-ea"/>
                <a:cs typeface="+mn-cs"/>
              </a:rPr>
              <a:t>documents are documents in which text is linked to other documents or media.)</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Hypertext Transfer Protocol Secure (HTTPS) ensures that data is sent securely over the web. HTTPS is actually an acronym that’s the combination of HTTP and Secure Sockets Layer (SSL), a network security protocol.</a:t>
            </a:r>
          </a:p>
        </p:txBody>
      </p:sp>
    </p:spTree>
    <p:extLst>
      <p:ext uri="{BB962C8B-B14F-4D97-AF65-F5344CB8AC3E}">
        <p14:creationId xmlns:p14="http://schemas.microsoft.com/office/powerpoint/2010/main" val="446147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As you’ll recall, the web is a client/server network.</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type of program that runs on a web server rather than on your computer is referred to as a server-side program.</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Server-side program execution can require many communication sessions between the client and the server to achieve the goal, but server-side programs can perform very complex operations.</a:t>
            </a:r>
          </a:p>
        </p:txBody>
      </p:sp>
    </p:spTree>
    <p:extLst>
      <p:ext uri="{BB962C8B-B14F-4D97-AF65-F5344CB8AC3E}">
        <p14:creationId xmlns:p14="http://schemas.microsoft.com/office/powerpoint/2010/main" val="2743416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Several methods of designing programs are available that execute on the server and give a web page more sophisticated abilities.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Two of the most popular are </a:t>
            </a:r>
            <a:r>
              <a:rPr lang="en-US" sz="1200" b="0" i="1" u="none" strike="noStrike" kern="1200" baseline="0" dirty="0" smtClean="0">
                <a:solidFill>
                  <a:schemeClr val="tx1"/>
                </a:solidFill>
                <a:latin typeface="Arial" charset="0"/>
                <a:ea typeface="+mn-ea"/>
                <a:cs typeface="+mn-cs"/>
              </a:rPr>
              <a:t>CGI (Common Gateway Interface) </a:t>
            </a:r>
            <a:r>
              <a:rPr lang="en-US" sz="1200" b="0" i="0" u="none" strike="noStrike" kern="1200" baseline="0" dirty="0" smtClean="0">
                <a:solidFill>
                  <a:schemeClr val="tx1"/>
                </a:solidFill>
                <a:latin typeface="Arial" charset="0"/>
                <a:ea typeface="+mn-ea"/>
                <a:cs typeface="+mn-cs"/>
              </a:rPr>
              <a:t>and </a:t>
            </a:r>
            <a:r>
              <a:rPr lang="en-US" sz="1200" b="0" i="1" u="none" strike="noStrike" kern="1200" baseline="0" dirty="0" smtClean="0">
                <a:solidFill>
                  <a:schemeClr val="tx1"/>
                </a:solidFill>
                <a:latin typeface="Arial" charset="0"/>
                <a:ea typeface="+mn-ea"/>
                <a:cs typeface="+mn-cs"/>
              </a:rPr>
              <a:t>ASP.NET (Active Server Pages</a:t>
            </a:r>
            <a:r>
              <a:rPr lang="en-US" sz="1200" b="0" i="0" u="none" strike="noStrike" kern="1200" baseline="0" dirty="0" smtClean="0">
                <a:solidFill>
                  <a:schemeClr val="tx1"/>
                </a:solidFill>
                <a:latin typeface="Arial" charset="0"/>
                <a:ea typeface="+mn-ea"/>
                <a:cs typeface="+mn-cs"/>
              </a:rPr>
              <a:t>).</a:t>
            </a:r>
          </a:p>
        </p:txBody>
      </p:sp>
    </p:spTree>
    <p:extLst>
      <p:ext uri="{BB962C8B-B14F-4D97-AF65-F5344CB8AC3E}">
        <p14:creationId xmlns:p14="http://schemas.microsoft.com/office/powerpoint/2010/main" val="823129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Most browser requests merely result in a file being displayed in your browser.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To make a website interactive, you might need to run a program that performs a certain action.</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The Common Gateway Interface (CGI) provides a methodology by which your browser can request that a program file be executed instead of just being delivered to the browser.</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This enables functionality beyond the simple display of information.</a:t>
            </a:r>
          </a:p>
        </p:txBody>
      </p:sp>
    </p:spTree>
    <p:extLst>
      <p:ext uri="{BB962C8B-B14F-4D97-AF65-F5344CB8AC3E}">
        <p14:creationId xmlns:p14="http://schemas.microsoft.com/office/powerpoint/2010/main" val="37666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Several nonprofit organizations and user groups, each with a specialized purpose, are responsible for the Internet’s management.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Many of the functions handled by these nonprofit groups were previously handled by U.S. government contractors because the Internet developed out of a defense project.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However, because the Internet serves the global community, assigning responsibilities to organizations with global membership is the best way to guarantee worldwide engagement in determining the direction of the Internet.</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332660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49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CGI files can be created in almost any programming language, and the programs created are referred to as CGI scripts.</a:t>
            </a:r>
          </a:p>
          <a:p>
            <a:pPr marL="171450" lvl="0" indent="-171450">
              <a:buFont typeface="Arial" panose="020B0604020202020204" pitchFamily="34" charset="0"/>
              <a:buChar char="•"/>
            </a:pPr>
            <a:r>
              <a:rPr lang="en-US" b="0" i="0" u="none" strike="noStrike" kern="1200" baseline="0" dirty="0" smtClean="0">
                <a:solidFill>
                  <a:schemeClr val="tx1"/>
                </a:solidFill>
                <a:latin typeface="Arial" charset="0"/>
                <a:ea typeface="+mn-ea"/>
                <a:cs typeface="+mn-cs"/>
              </a:rPr>
              <a:t>Perl is a common language used to create </a:t>
            </a:r>
            <a:r>
              <a:rPr lang="en-US" sz="1200" b="0" i="0" u="none" strike="noStrike" kern="1200" baseline="0" dirty="0" smtClean="0">
                <a:solidFill>
                  <a:schemeClr val="tx1"/>
                </a:solidFill>
                <a:latin typeface="Arial" charset="0"/>
                <a:ea typeface="+mn-ea"/>
                <a:cs typeface="+mn-cs"/>
              </a:rPr>
              <a:t>CGI scripts, but other languages, like Python, offer libraries to support it. Almost any task can be accomplished by writing a CGI script.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One common task is to collect a user’s answers in a form and to create and send out an e-mail message with that information.</a:t>
            </a:r>
          </a:p>
        </p:txBody>
      </p:sp>
    </p:spTree>
    <p:extLst>
      <p:ext uri="{BB962C8B-B14F-4D97-AF65-F5344CB8AC3E}">
        <p14:creationId xmlns:p14="http://schemas.microsoft.com/office/powerpoint/2010/main" val="1329153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 client-side program is a program that runs on the client computer and requires no interaction with a web server.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Once a web server processes a web page and sends the page to the client computer that requested it, the receiving computer can’t get new data from the server unless a new request is made.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If interactivity is required on a web page, this exchange of data between the client and server can make the interactivity inefficient and slow.</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Often it’s more efficient to run programs on your computer (the client). Therefore, client-side programs are created.</a:t>
            </a:r>
          </a:p>
        </p:txBody>
      </p:sp>
    </p:spTree>
    <p:extLst>
      <p:ext uri="{BB962C8B-B14F-4D97-AF65-F5344CB8AC3E}">
        <p14:creationId xmlns:p14="http://schemas.microsoft.com/office/powerpoint/2010/main" val="3256179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There are two main approaches to client-side programming:</a:t>
            </a:r>
          </a:p>
          <a:p>
            <a:pPr lvl="1"/>
            <a:r>
              <a:rPr lang="en-US" sz="1200" b="0" i="0" u="none" strike="noStrike" kern="1200" baseline="0" dirty="0" smtClean="0">
                <a:solidFill>
                  <a:schemeClr val="tx1"/>
                </a:solidFill>
                <a:latin typeface="Arial" charset="0"/>
                <a:ea typeface="+mn-ea"/>
                <a:cs typeface="+mn-cs"/>
              </a:rPr>
              <a:t>1. An HTML-embedded scripting language, which tucks programming code directly within the HTML of a web page. The most popular embedded language is JavaScript.</a:t>
            </a:r>
          </a:p>
          <a:p>
            <a:pPr lvl="1"/>
            <a:r>
              <a:rPr lang="en-US" sz="1200" b="0" i="0" u="none" strike="noStrike" kern="1200" baseline="0" dirty="0" smtClean="0">
                <a:solidFill>
                  <a:schemeClr val="tx1"/>
                </a:solidFill>
                <a:latin typeface="Arial" charset="0"/>
                <a:ea typeface="+mn-ea"/>
                <a:cs typeface="+mn-cs"/>
              </a:rPr>
              <a:t>2. An applet, which is a small application actually located on the server. When requested, the applet is downloaded to the client. It’s there ready to run when needed without additional data transfers between the client and server. The Java language is the most common language used to create applets for use in browsers.</a:t>
            </a:r>
          </a:p>
        </p:txBody>
      </p:sp>
    </p:spTree>
    <p:extLst>
      <p:ext uri="{BB962C8B-B14F-4D97-AF65-F5344CB8AC3E}">
        <p14:creationId xmlns:p14="http://schemas.microsoft.com/office/powerpoint/2010/main" val="30832860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Dynamic HTML (DHTML) is a combination of technologies—HTML, cascading style sheets, and JavaScript— that’s used to create lively and interactive websites. DHTML technologies allow a web page to change (i.e., to be dynamic) after it’s been loaded.</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Such change generally occurs in response to user actions, such as when you click your mouse or mouse over objects on a page.</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smtClean="0">
                <a:solidFill>
                  <a:schemeClr val="tx1"/>
                </a:solidFill>
                <a:latin typeface="Arial" charset="0"/>
                <a:ea typeface="+mn-ea"/>
                <a:cs typeface="+mn-cs"/>
              </a:rPr>
              <a:t>DHTML also brings special effects to otherwise static web pages without requiring users to download and install plug-ins or other special software.</a:t>
            </a:r>
          </a:p>
        </p:txBody>
      </p:sp>
    </p:spTree>
    <p:extLst>
      <p:ext uri="{BB962C8B-B14F-4D97-AF65-F5344CB8AC3E}">
        <p14:creationId xmlns:p14="http://schemas.microsoft.com/office/powerpoint/2010/main" val="26789295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JavaScript is a commonly used scripting language for creating DHTML effects.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JavaScript is often confused with the Java programming language because of the similarity in their names.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However, although they share some common elements, the two languages are different.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With JavaScript, HTML documents can be made responsive to mouse clicks and typing.</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All actions dictated by the embedded JavaScript commands are executed on the client computer.</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Without JavaScript and other scripting languages, web pages would be lifeless.</a:t>
            </a:r>
          </a:p>
        </p:txBody>
      </p:sp>
    </p:spTree>
    <p:extLst>
      <p:ext uri="{BB962C8B-B14F-4D97-AF65-F5344CB8AC3E}">
        <p14:creationId xmlns:p14="http://schemas.microsoft.com/office/powerpoint/2010/main" val="28388456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Just as cascading style sheets organize and combine the attributes of objects on a web page, JavaScript uses the Document Object Model (DOM) to organize the objects and page elements.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DOM defines every item on a web page—including graphics, tables, and headers—as an object.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Then with DOM, similar to cascading style sheets, web developers can easily change the look and feel of these objects.</a:t>
            </a:r>
          </a:p>
        </p:txBody>
      </p:sp>
    </p:spTree>
    <p:extLst>
      <p:ext uri="{BB962C8B-B14F-4D97-AF65-F5344CB8AC3E}">
        <p14:creationId xmlns:p14="http://schemas.microsoft.com/office/powerpoint/2010/main" val="119356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Figure 13.16 shows the deployment of a Java applet on a computer.</a:t>
            </a:r>
          </a:p>
        </p:txBody>
      </p:sp>
    </p:spTree>
    <p:extLst>
      <p:ext uri="{BB962C8B-B14F-4D97-AF65-F5344CB8AC3E}">
        <p14:creationId xmlns:p14="http://schemas.microsoft.com/office/powerpoint/2010/main" val="4026758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Web pages will be able to interact with servers at times other than when a page is being fetched.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Web pages will have an ongoing exchange of information, communicating with the server and updating information on the page without requiring the user to do a page refresh or leave the page. AJAX is the acronym for Asynchronous JavaScript and XML, a group of technologies that facilitates the creation of this style of web applications.</a:t>
            </a:r>
          </a:p>
        </p:txBody>
      </p:sp>
    </p:spTree>
    <p:extLst>
      <p:ext uri="{BB962C8B-B14F-4D97-AF65-F5344CB8AC3E}">
        <p14:creationId xmlns:p14="http://schemas.microsoft.com/office/powerpoint/2010/main" val="3310054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In 1971, Ray Tomlinson, a computer engineer who worked on the development of the ARPANET, the precursor to the Internet, created e-mail. E-mail grew from a simple program that Tomlinson wrote to enable computer users to leave text messages for each other on a single machine.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logical extension of this was sending text messages between machines on the Internet.</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E-mail became the most popular application on ARPANET; by 1973, it accounted for 75% of all data traffic.</a:t>
            </a:r>
          </a:p>
        </p:txBody>
      </p:sp>
    </p:spTree>
    <p:extLst>
      <p:ext uri="{BB962C8B-B14F-4D97-AF65-F5344CB8AC3E}">
        <p14:creationId xmlns:p14="http://schemas.microsoft.com/office/powerpoint/2010/main" val="2297026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Just like other kinds of data that flow along the Internet, e-mail has its own protocol.</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Simple Mail Transfer Protocol (SMTP) is responsible for sending e-mail along the Internet to its destination. SMTP is part of the Internet Protocol suite.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As in most other Internet applications, e-mail is a client/server application.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On the way to its destination, your mail will pass through e-mail servers, specialized computers whose sole function is to store, process, and send e-mail.</a:t>
            </a:r>
          </a:p>
        </p:txBody>
      </p:sp>
    </p:spTree>
    <p:extLst>
      <p:ext uri="{BB962C8B-B14F-4D97-AF65-F5344CB8AC3E}">
        <p14:creationId xmlns:p14="http://schemas.microsoft.com/office/powerpoint/2010/main" val="357443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National Science Foundation (NSF), which is a U.S. government</a:t>
            </a:r>
            <a:r>
              <a:rPr lang="en-US" sz="1200" b="0" i="0" u="none" strike="noStrike" kern="1200" baseline="0" dirty="0" smtClean="0">
                <a:solidFill>
                  <a:schemeClr val="tx1"/>
                </a:solidFill>
                <a:latin typeface="Arial" panose="020B0604020202020204" pitchFamily="34" charset="0"/>
                <a:ea typeface="+mn-ea"/>
                <a:cs typeface="Arial" panose="020B0604020202020204" pitchFamily="34" charset="0"/>
              </a:rPr>
              <a:t>–</a:t>
            </a:r>
            <a:r>
              <a:rPr lang="en-US" sz="1200" b="0" i="0" u="none" strike="noStrike" kern="1200" baseline="0" dirty="0" smtClean="0">
                <a:solidFill>
                  <a:schemeClr val="tx1"/>
                </a:solidFill>
                <a:latin typeface="Arial" charset="0"/>
                <a:ea typeface="+mn-ea"/>
                <a:cs typeface="+mn-cs"/>
              </a:rPr>
              <a:t>funded agency, still pays for a large portion of the Internet’s infrastructure and funds research and development for new technologies.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primary source of NSF funding is federal taxes. Other countries also pay for Internet infrastructure and development.</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3735347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59</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Figure 13.17 shows a sample route an e-mail takes on the Internet.</a:t>
            </a:r>
          </a:p>
        </p:txBody>
      </p:sp>
    </p:spTree>
    <p:extLst>
      <p:ext uri="{BB962C8B-B14F-4D97-AF65-F5344CB8AC3E}">
        <p14:creationId xmlns:p14="http://schemas.microsoft.com/office/powerpoint/2010/main" val="37988165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60</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SMTP was designed to handle text messages.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When the need arose to send files by e-mail, the Multipurpose Internet Mail Extensions (MIME) specification was introduced.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All e-mail client software now uses this protocol to attach files. E-mail is still sent as text, but the e-mail client using the MIME protocol now handles the encoding and decoding for the users.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When attaching a file, your e-mail client transparently encodes and decodes the file for transmission and receipt.</a:t>
            </a:r>
          </a:p>
        </p:txBody>
      </p:sp>
    </p:spTree>
    <p:extLst>
      <p:ext uri="{BB962C8B-B14F-4D97-AF65-F5344CB8AC3E}">
        <p14:creationId xmlns:p14="http://schemas.microsoft.com/office/powerpoint/2010/main" val="3595450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61</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E-mail is highly susceptible to being read by unintended parties because it’s sent in plain text. Additionally, copies of your e-mail messages might exist on numerous servers as the messages make their way through the Internet. To protect your sensitive e-mail messages, encryption practices are available.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Many e-mail services offer built-in encryption.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Encryption refers to the process of coding your e-mail so that only the person with the key to the code (the intended recipient) can decode (or decipher) the message. There are two basic types of encryption:</a:t>
            </a:r>
          </a:p>
          <a:p>
            <a:pPr marL="457200" lvl="1" indent="0">
              <a:buFont typeface="Arial" panose="020B0604020202020204" pitchFamily="34" charset="0"/>
              <a:buNone/>
            </a:pPr>
            <a:r>
              <a:rPr lang="en-US" sz="1200" kern="1200" dirty="0" smtClean="0">
                <a:solidFill>
                  <a:schemeClr val="tx1"/>
                </a:solidFill>
                <a:effectLst/>
                <a:latin typeface="Arial" charset="0"/>
                <a:ea typeface="+mn-ea"/>
                <a:cs typeface="+mn-cs"/>
              </a:rPr>
              <a:t>1. Private-key encryption</a:t>
            </a:r>
          </a:p>
          <a:p>
            <a:pPr marL="457200" lvl="1" indent="0">
              <a:buFont typeface="Arial" panose="020B0604020202020204" pitchFamily="34" charset="0"/>
              <a:buNone/>
            </a:pPr>
            <a:r>
              <a:rPr lang="en-US" sz="1200" kern="1200" dirty="0" smtClean="0">
                <a:solidFill>
                  <a:schemeClr val="tx1"/>
                </a:solidFill>
                <a:effectLst/>
                <a:latin typeface="Arial" charset="0"/>
                <a:ea typeface="+mn-ea"/>
                <a:cs typeface="+mn-cs"/>
              </a:rPr>
              <a:t>2. Public-key encryption</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734169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In private-key encryption, only the two parties involved in sending the message have the code. This could be a simple shift code where letters of the alphabet are shifted to a new position.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main problem with private-key encryption is key security. If someone steals a copy of the code or is savvy about decoding, the code is broken.</a:t>
            </a:r>
          </a:p>
        </p:txBody>
      </p:sp>
    </p:spTree>
    <p:extLst>
      <p:ext uri="{BB962C8B-B14F-4D97-AF65-F5344CB8AC3E}">
        <p14:creationId xmlns:p14="http://schemas.microsoft.com/office/powerpoint/2010/main" val="4074878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63</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In public-key encryption, two keys (key pair) are created. You use one key for coding and the other for decoding.</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Anyone wishing to send you a message codes the message using your public key. When you receive the message, you use your private key to decode it. You’re the only one who ever possesses the private key, and therefore it’s highly secure.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keys are generated in such a way that they can work only with each other. The public key is generated using a complex mathematical formula, often using values from the private key.</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9449321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64</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Because of the complexity of the algorithms used to generate key pairs, it’s impossible to deduce the private key from the public key.</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However, that doesn’t mean your coded message can’t be cracked.</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 brute force attack occurs when hackers try every possible key combination to decode a message. </a:t>
            </a:r>
            <a:endParaRPr lang="en-US" dirty="0"/>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This type of attack can enable hackers to deduce the key and decode the message.</a:t>
            </a:r>
          </a:p>
        </p:txBody>
      </p:sp>
    </p:spTree>
    <p:extLst>
      <p:ext uri="{BB962C8B-B14F-4D97-AF65-F5344CB8AC3E}">
        <p14:creationId xmlns:p14="http://schemas.microsoft.com/office/powerpoint/2010/main" val="11634518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65</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In the early 1990s, 40-bit keys were thought to be completely resistant to brute force attacks and were the norm for encryption.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However, in 1995, a French programmer broke the 40-bit key in just 8 days.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After this, 128-bit keys became the standard. However, using supercomputers, researchers have had some success cracking 128-bit encryption.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Therefore, strong encryption now calls for 256-bit keys. It’s believed that even with the most powerful computers in use today, it would take hundreds of billions of years to crack a 256-bit key.</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523160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Instant messaging (IM) requires the use of a client program that connects to an IM service.</a:t>
            </a:r>
          </a:p>
          <a:p>
            <a:pPr marL="628650" lvl="1" indent="-171450">
              <a:buFont typeface="Arial" panose="020B0604020202020204" pitchFamily="34" charset="0"/>
              <a:buChar char="•"/>
            </a:pPr>
            <a:r>
              <a:rPr lang="en-US" b="0" i="0" u="none" strike="noStrike" kern="1200" baseline="0" dirty="0" smtClean="0">
                <a:solidFill>
                  <a:schemeClr val="tx1"/>
                </a:solidFill>
                <a:latin typeface="Arial" charset="0"/>
                <a:ea typeface="+mn-ea"/>
                <a:cs typeface="+mn-cs"/>
              </a:rPr>
              <a:t>Yahoo! Messenger and </a:t>
            </a:r>
            <a:r>
              <a:rPr lang="en-US" b="0" i="0" u="none" strike="noStrike" kern="1200" baseline="0" dirty="0" err="1" smtClean="0">
                <a:solidFill>
                  <a:schemeClr val="tx1"/>
                </a:solidFill>
                <a:latin typeface="Arial" charset="0"/>
                <a:ea typeface="+mn-ea"/>
                <a:cs typeface="+mn-cs"/>
              </a:rPr>
              <a:t>GoogleTalk</a:t>
            </a:r>
            <a:r>
              <a:rPr lang="en-US" b="0" i="0" u="none" strike="noStrike" kern="1200" baseline="0" dirty="0" smtClean="0">
                <a:solidFill>
                  <a:schemeClr val="tx1"/>
                </a:solidFill>
                <a:latin typeface="Arial" charset="0"/>
                <a:ea typeface="+mn-ea"/>
                <a:cs typeface="+mn-cs"/>
              </a:rPr>
              <a:t> are two IM services in use today.</a:t>
            </a:r>
          </a:p>
        </p:txBody>
      </p:sp>
    </p:spTree>
    <p:extLst>
      <p:ext uri="{BB962C8B-B14F-4D97-AF65-F5344CB8AC3E}">
        <p14:creationId xmlns:p14="http://schemas.microsoft.com/office/powerpoint/2010/main" val="4268712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client software running on your device makes a connection with the chat server and provides it with connection information for your device (e.g., the IP address).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Because both your device and your friend’s device have the connection information (the IP addresses) for each other, the server isn’t involved in the chat session.</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Chatting takes place directly between the two devices over the Internet.</a:t>
            </a:r>
          </a:p>
        </p:txBody>
      </p:sp>
    </p:spTree>
    <p:extLst>
      <p:ext uri="{BB962C8B-B14F-4D97-AF65-F5344CB8AC3E}">
        <p14:creationId xmlns:p14="http://schemas.microsoft.com/office/powerpoint/2010/main" val="2594664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C64589B-2E2F-4E0B-B741-F3A148006111}" type="slidenum">
              <a:rPr lang="en-US" smtClean="0"/>
              <a:pPr/>
              <a:t>68</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charset="0"/>
                <a:ea typeface="+mn-ea"/>
                <a:cs typeface="+mn-cs"/>
              </a:rPr>
              <a:t>Figure 13.20 shows how an instant messaging program works.</a:t>
            </a:r>
          </a:p>
        </p:txBody>
      </p:sp>
    </p:spTree>
    <p:extLst>
      <p:ext uri="{BB962C8B-B14F-4D97-AF65-F5344CB8AC3E}">
        <p14:creationId xmlns:p14="http://schemas.microsoft.com/office/powerpoint/2010/main" val="198786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6</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kern="1200" dirty="0" smtClean="0">
                <a:solidFill>
                  <a:schemeClr val="tx1"/>
                </a:solidFill>
                <a:effectLst/>
                <a:latin typeface="Arial" charset="0"/>
                <a:ea typeface="+mn-ea"/>
                <a:cs typeface="+mn-cs"/>
              </a:rPr>
              <a:t>Figure</a:t>
            </a:r>
            <a:r>
              <a:rPr lang="en-US" sz="1200" b="0" kern="1200" baseline="0" dirty="0" smtClean="0">
                <a:solidFill>
                  <a:schemeClr val="tx1"/>
                </a:solidFill>
                <a:effectLst/>
                <a:latin typeface="Arial" charset="0"/>
                <a:ea typeface="+mn-ea"/>
                <a:cs typeface="+mn-cs"/>
              </a:rPr>
              <a:t> 13.1 shows some of the major organizations that play a part in internet governance and development.</a:t>
            </a:r>
            <a:endParaRPr lang="en-US" sz="1200" b="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3694282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 Management of the Internet is carried out by several nonprofit organizations and user groups such as the Internet Society, the Internet Engineering Task Force (IETF), the Internet Architecture Board (IAB), the Internet Corporation for Assigned Names and Numbers (ICANN), and the World Wide Web Consortium (W3C). Each group has different responsibilities</a:t>
            </a:r>
          </a:p>
          <a:p>
            <a:r>
              <a:rPr lang="en-US" sz="1200" b="0" i="0" u="none" strike="noStrike" kern="1200" baseline="0" dirty="0" smtClean="0">
                <a:solidFill>
                  <a:schemeClr val="tx1"/>
                </a:solidFill>
                <a:latin typeface="Arial" charset="0"/>
                <a:ea typeface="+mn-ea"/>
                <a:cs typeface="+mn-cs"/>
              </a:rPr>
              <a:t>and tasks.</a:t>
            </a:r>
          </a:p>
          <a:p>
            <a:r>
              <a:rPr lang="en-US" sz="1200" b="0" i="0" u="none" strike="noStrike" kern="1200" baseline="0" dirty="0" smtClean="0">
                <a:solidFill>
                  <a:schemeClr val="tx1"/>
                </a:solidFill>
                <a:latin typeface="Arial" charset="0"/>
                <a:ea typeface="+mn-ea"/>
                <a:cs typeface="+mn-cs"/>
              </a:rPr>
              <a:t>• Currently, the U.S. government funds a majority of the Internet’s costs. Other countries also pay for Internet infrastructure and development.</a:t>
            </a:r>
            <a:endParaRPr lang="en-US" dirty="0" smtClean="0"/>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69</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 Computing devices or networks connect to the Internet using Internet service providers (ISPs).</a:t>
            </a:r>
          </a:p>
          <a:p>
            <a:r>
              <a:rPr lang="en-US" sz="1200" kern="1200" dirty="0" smtClean="0">
                <a:solidFill>
                  <a:schemeClr val="tx1"/>
                </a:solidFill>
                <a:effectLst/>
                <a:latin typeface="Arial" charset="0"/>
                <a:ea typeface="+mn-ea"/>
                <a:cs typeface="+mn-cs"/>
              </a:rPr>
              <a:t>• The largest paths of the Internet, along which data travels the most efficiently and quickly, make up the Internet backbone.</a:t>
            </a:r>
          </a:p>
          <a:p>
            <a:r>
              <a:rPr lang="en-US" sz="1200" kern="1200" dirty="0" smtClean="0">
                <a:solidFill>
                  <a:schemeClr val="tx1"/>
                </a:solidFill>
                <a:effectLst/>
                <a:latin typeface="Arial" charset="0"/>
                <a:ea typeface="+mn-ea"/>
                <a:cs typeface="+mn-cs"/>
              </a:rPr>
              <a:t>• Optical carrier lines are high throughput and are used to connect large corporations to their ISPs.</a:t>
            </a:r>
          </a:p>
          <a:p>
            <a:r>
              <a:rPr lang="en-US" sz="1200" kern="1200" dirty="0" smtClean="0">
                <a:solidFill>
                  <a:schemeClr val="tx1"/>
                </a:solidFill>
                <a:effectLst/>
                <a:latin typeface="Arial" charset="0"/>
                <a:ea typeface="+mn-ea"/>
                <a:cs typeface="+mn-cs"/>
              </a:rPr>
              <a:t>• Service providers use an Internet exchange point (IXP) to connect directly to each other, reducing cost and latency time.</a:t>
            </a:r>
          </a:p>
          <a:p>
            <a:r>
              <a:rPr lang="en-US" sz="1200" kern="1200" dirty="0" smtClean="0">
                <a:solidFill>
                  <a:schemeClr val="tx1"/>
                </a:solidFill>
                <a:effectLst/>
                <a:latin typeface="Arial" charset="0"/>
                <a:ea typeface="+mn-ea"/>
                <a:cs typeface="+mn-cs"/>
              </a:rPr>
              <a:t>• Individual users enter their ISP through a point of presence (POP), a bank of routers and switches through which many users can connect simultaneously.</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70</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 Data is transmitted along the Internet using packet switching. Data is broken up into discrete units known as </a:t>
            </a:r>
            <a:r>
              <a:rPr lang="en-US" sz="1200" i="1" kern="1200" dirty="0" smtClean="0">
                <a:solidFill>
                  <a:schemeClr val="tx1"/>
                </a:solidFill>
                <a:effectLst/>
                <a:latin typeface="Arial" charset="0"/>
                <a:ea typeface="+mn-ea"/>
                <a:cs typeface="+mn-cs"/>
              </a:rPr>
              <a:t>packets</a:t>
            </a:r>
            <a:r>
              <a:rPr lang="en-US" sz="1200" kern="1200" dirty="0" smtClean="0">
                <a:solidFill>
                  <a:schemeClr val="tx1"/>
                </a:solidFill>
                <a:effectLst/>
                <a:latin typeface="Arial" charset="0"/>
                <a:ea typeface="+mn-ea"/>
                <a:cs typeface="+mn-cs"/>
              </a:rPr>
              <a:t>, which can take independent routes to the destination before being reassembled.</a:t>
            </a:r>
          </a:p>
          <a:p>
            <a:r>
              <a:rPr lang="en-US" sz="1200" kern="1200" dirty="0" smtClean="0">
                <a:solidFill>
                  <a:schemeClr val="tx1"/>
                </a:solidFill>
                <a:effectLst/>
                <a:latin typeface="Arial" charset="0"/>
                <a:ea typeface="+mn-ea"/>
                <a:cs typeface="+mn-cs"/>
              </a:rPr>
              <a:t>• A computer protocol is a set of rules for exchanging electronic information. Although many protocols are available on the Internet, the main suite of protocols used to move information over the Internet is TCP/ IP: the Transmission Control Protocol (TCP) and the Internet Protocol (IP).</a:t>
            </a:r>
          </a:p>
          <a:p>
            <a:r>
              <a:rPr lang="en-US" sz="1200" kern="1200" dirty="0" smtClean="0">
                <a:solidFill>
                  <a:schemeClr val="tx1"/>
                </a:solidFill>
                <a:effectLst/>
                <a:latin typeface="Arial" charset="0"/>
                <a:ea typeface="+mn-ea"/>
                <a:cs typeface="+mn-cs"/>
              </a:rPr>
              <a:t>• TCP is responsible for preparing data for transmission, but IP actually sends data between computers on the Internet.</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71</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 An IP address is a unique number assigned to all computers connected to the Internet. The IP address is necessary so that packets of data can be sent to a particular location (computer) on the Internet.</a:t>
            </a:r>
          </a:p>
          <a:p>
            <a:r>
              <a:rPr lang="en-US" sz="1200" b="0" i="0" u="none" strike="noStrike" kern="1200" baseline="0" dirty="0" smtClean="0">
                <a:solidFill>
                  <a:schemeClr val="tx1"/>
                </a:solidFill>
                <a:latin typeface="Arial" charset="0"/>
                <a:ea typeface="+mn-ea"/>
                <a:cs typeface="+mn-cs"/>
              </a:rPr>
              <a:t>• A domain name is merely a name that stands for a certain IP address and that makes it easier for people to remember it.</a:t>
            </a:r>
          </a:p>
          <a:p>
            <a:r>
              <a:rPr lang="en-US" sz="1200" b="0" i="0" u="none" strike="noStrike" kern="1200" baseline="0" dirty="0" smtClean="0">
                <a:solidFill>
                  <a:schemeClr val="tx1"/>
                </a:solidFill>
                <a:latin typeface="Arial" charset="0"/>
                <a:ea typeface="+mn-ea"/>
                <a:cs typeface="+mn-cs"/>
              </a:rPr>
              <a:t>• DNS servers act as the phone books of the Internet. They enable your computer to find out the IP address of a domain by looking up its corresponding domain name.</a:t>
            </a:r>
            <a:endParaRPr lang="en-US" dirty="0" smtClean="0"/>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72</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 The Hypertext Transfer Protocol (HTTP) is the protocol used to display web pages in your browser.</a:t>
            </a:r>
          </a:p>
          <a:p>
            <a:r>
              <a:rPr lang="en-US" sz="1200" kern="1200" dirty="0" smtClean="0">
                <a:solidFill>
                  <a:schemeClr val="tx1"/>
                </a:solidFill>
                <a:effectLst/>
                <a:latin typeface="Arial" charset="0"/>
                <a:ea typeface="+mn-ea"/>
                <a:cs typeface="+mn-cs"/>
              </a:rPr>
              <a:t>• The Hypertext Markup Language (HTML) is a set of rules for marking up blocks of text so that a browser knows how to display them.</a:t>
            </a:r>
          </a:p>
          <a:p>
            <a:r>
              <a:rPr lang="en-US" sz="1200" kern="1200" dirty="0" smtClean="0">
                <a:solidFill>
                  <a:schemeClr val="tx1"/>
                </a:solidFill>
                <a:effectLst/>
                <a:latin typeface="Arial" charset="0"/>
                <a:ea typeface="+mn-ea"/>
                <a:cs typeface="+mn-cs"/>
              </a:rPr>
              <a:t>• HTML5 offers much better support for media like audio and video.</a:t>
            </a:r>
          </a:p>
          <a:p>
            <a:r>
              <a:rPr lang="en-US" sz="1200" kern="1200" dirty="0" smtClean="0">
                <a:solidFill>
                  <a:schemeClr val="tx1"/>
                </a:solidFill>
                <a:effectLst/>
                <a:latin typeface="Arial" charset="0"/>
                <a:ea typeface="+mn-ea"/>
                <a:cs typeface="+mn-cs"/>
              </a:rPr>
              <a:t>• Because HTML wasn’t designed for information exchange, eXtensible Markup Language (XML) was created. XML enables users to create markup languages to accommodate particular data formats and needs.</a:t>
            </a:r>
          </a:p>
          <a:p>
            <a:r>
              <a:rPr lang="en-US" sz="1200" kern="1200" dirty="0" smtClean="0">
                <a:solidFill>
                  <a:schemeClr val="tx1"/>
                </a:solidFill>
                <a:effectLst/>
                <a:latin typeface="Arial" charset="0"/>
                <a:ea typeface="+mn-ea"/>
                <a:cs typeface="+mn-cs"/>
              </a:rPr>
              <a:t>• Software is developed on both the server and on the client side to make web pages more responsive and interactive.</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73</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 Simple Mail Transfer Protocol (SMTP) is the protocol responsible for sending e-mail over the Internet.</a:t>
            </a:r>
          </a:p>
          <a:p>
            <a:r>
              <a:rPr lang="en-US" sz="1200" kern="1200" dirty="0" smtClean="0">
                <a:solidFill>
                  <a:schemeClr val="tx1"/>
                </a:solidFill>
                <a:effectLst/>
                <a:latin typeface="Arial" charset="0"/>
                <a:ea typeface="+mn-ea"/>
                <a:cs typeface="+mn-cs"/>
              </a:rPr>
              <a:t>• E-mail is a client/server application. E-mail passes through e-mail servers, whose functions are to store, process, and send e-mail to its ultimate destination. ISPs and portals such as Gmail maintain e-mail servers to provide e-mail functionality to their customers.</a:t>
            </a:r>
          </a:p>
          <a:p>
            <a:r>
              <a:rPr lang="en-US" sz="1200" kern="1200" dirty="0" smtClean="0">
                <a:solidFill>
                  <a:schemeClr val="tx1"/>
                </a:solidFill>
                <a:effectLst/>
                <a:latin typeface="Arial" charset="0"/>
                <a:ea typeface="+mn-ea"/>
                <a:cs typeface="+mn-cs"/>
              </a:rPr>
              <a:t>• Your ISP’s e-mail server uses DNS servers to locate the IP addresses for the recipients of the e-mail you send.</a:t>
            </a:r>
          </a:p>
          <a:p>
            <a:r>
              <a:rPr lang="en-US" sz="1200" kern="1200" dirty="0" smtClean="0">
                <a:solidFill>
                  <a:schemeClr val="tx1"/>
                </a:solidFill>
                <a:effectLst/>
                <a:latin typeface="Arial" charset="0"/>
                <a:ea typeface="+mn-ea"/>
                <a:cs typeface="+mn-cs"/>
              </a:rPr>
              <a:t>• Encryption software, such as Pretty Good Privacy (PGP), is used to code messages so that they can be decoded only by authorized recipients.</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58D39D86-C7B5-4C36-B626-7FE0B69513C1}" type="slidenum">
              <a:rPr lang="en-US" smtClean="0"/>
              <a:pPr>
                <a:defRPr/>
              </a:pPr>
              <a:t>74</a:t>
            </a:fld>
            <a:endParaRPr lang="en-US" dirty="0"/>
          </a:p>
        </p:txBody>
      </p:sp>
    </p:spTree>
    <p:extLst>
      <p:ext uri="{BB962C8B-B14F-4D97-AF65-F5344CB8AC3E}">
        <p14:creationId xmlns:p14="http://schemas.microsoft.com/office/powerpoint/2010/main" val="6057035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xfrm>
            <a:off x="1150938" y="692150"/>
            <a:ext cx="4556125" cy="3416300"/>
          </a:xfrm>
          <a:ln/>
        </p:spPr>
      </p:sp>
      <p:sp>
        <p:nvSpPr>
          <p:cNvPr id="14643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7880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As a “network of networks,” the Internet is similar to the U.S. highway system, where smaller roads feed into larger, faster highways.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main paths of the Internet, along which data travels the fastest, are known collectively as the Internet backbone.</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 Internet backbone is a collection of large national and international networks, most of which are owned by commercial, educational, or government organizations.</a:t>
            </a:r>
          </a:p>
          <a:p>
            <a:pPr marL="171450" indent="-171450">
              <a:buFont typeface="Arial" panose="020B0604020202020204" pitchFamily="34" charset="0"/>
              <a:buChar char="•"/>
            </a:pPr>
            <a:r>
              <a:rPr lang="en-US" sz="1200" b="0" i="0" u="none" strike="noStrike" kern="1200" baseline="0" dirty="0" smtClean="0">
                <a:solidFill>
                  <a:schemeClr val="tx1"/>
                </a:solidFill>
                <a:latin typeface="Arial" charset="0"/>
                <a:ea typeface="+mn-ea"/>
                <a:cs typeface="+mn-cs"/>
              </a:rPr>
              <a:t>These backbone providers, which are required to connect to other backbone providers, have the fastest high-speed connections.  </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9685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F719812-8B11-4724-B418-7E892EC12583}" type="slidenum">
              <a:rPr lang="en-US" smtClean="0"/>
              <a:pPr/>
              <a:t>8</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sz="1200" b="0" kern="1200" dirty="0" smtClean="0">
                <a:solidFill>
                  <a:schemeClr val="tx1"/>
                </a:solidFill>
                <a:effectLst/>
                <a:latin typeface="Arial" charset="0"/>
                <a:ea typeface="+mn-ea"/>
                <a:cs typeface="+mn-cs"/>
              </a:rPr>
              <a:t>Here is an example of a typical internet backbone</a:t>
            </a:r>
            <a:r>
              <a:rPr lang="en-US" sz="1200" b="0" kern="1200" baseline="0" dirty="0" smtClean="0">
                <a:solidFill>
                  <a:schemeClr val="tx1"/>
                </a:solidFill>
                <a:effectLst/>
                <a:latin typeface="Arial" charset="0"/>
                <a:ea typeface="+mn-ea"/>
                <a:cs typeface="+mn-cs"/>
              </a:rPr>
              <a:t> provided by a single company. </a:t>
            </a:r>
            <a:r>
              <a:rPr lang="en-US" sz="1200" b="0" i="0" u="none" strike="noStrike" kern="1200" baseline="0" dirty="0" smtClean="0">
                <a:solidFill>
                  <a:schemeClr val="tx1"/>
                </a:solidFill>
                <a:latin typeface="Arial" charset="0"/>
                <a:ea typeface="+mn-ea"/>
                <a:cs typeface="+mn-cs"/>
              </a:rPr>
              <a:t>Large U.S. companies that provide backbone connectivity include Verizon, AT&amp;T, and Sprint.</a:t>
            </a:r>
            <a:endParaRPr lang="en-US" sz="1200" b="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247649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6" name="Footer Placeholder 5"/>
          <p:cNvSpPr>
            <a:spLocks noGrp="1" noChangeArrowheads="1"/>
          </p:cNvSpPr>
          <p:nvPr>
            <p:ph type="ftr" sz="quarter" idx="10"/>
          </p:nvPr>
        </p:nvSpPr>
        <p:spPr>
          <a:xfrm>
            <a:off x="511628" y="6611112"/>
            <a:ext cx="6473952" cy="246888"/>
          </a:xfrm>
          <a:prstGeom prst="rect">
            <a:avLst/>
          </a:prstGeom>
          <a:ln/>
        </p:spPr>
        <p:txBody>
          <a:bodyPr/>
          <a:lstStyle>
            <a:lvl1pPr>
              <a:defRPr sz="1400" b="0"/>
            </a:lvl1pPr>
          </a:lstStyle>
          <a:p>
            <a:pPr algn="l">
              <a:defRPr/>
            </a:pPr>
            <a:r>
              <a:rPr lang="en-US" dirty="0" smtClean="0"/>
              <a:t>Copyright © 2015 Pearson Education, Inc.</a:t>
            </a:r>
            <a:endParaRPr lang="en-US" dirty="0"/>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xfrm>
            <a:off x="490363" y="6611112"/>
            <a:ext cx="6473952" cy="246888"/>
          </a:xfrm>
          <a:prstGeom prst="rect">
            <a:avLst/>
          </a:prstGeom>
          <a:ln/>
        </p:spPr>
        <p:txBody>
          <a:bodyPr/>
          <a:lstStyle>
            <a:lvl1pPr>
              <a:defRPr sz="1400" b="0"/>
            </a:lvl1pPr>
          </a:lstStyle>
          <a:p>
            <a:pPr algn="l">
              <a:defRPr/>
            </a:pPr>
            <a:r>
              <a:rPr lang="en-US" dirty="0" smtClean="0"/>
              <a:t>Copyright © 2015 Pearson Education, Inc.</a:t>
            </a:r>
            <a:endParaRPr lang="en-US" dirty="0"/>
          </a:p>
        </p:txBody>
      </p:sp>
      <p:sp>
        <p:nvSpPr>
          <p:cNvPr id="5" name="Rectangle 6"/>
          <p:cNvSpPr>
            <a:spLocks noGrp="1" noChangeArrowheads="1"/>
          </p:cNvSpPr>
          <p:nvPr>
            <p:ph type="sldNum" sz="quarter" idx="11"/>
          </p:nvPr>
        </p:nvSpPr>
        <p:spPr>
          <a:xfrm>
            <a:off x="7350979" y="6611112"/>
            <a:ext cx="1357086" cy="246888"/>
          </a:xfrm>
          <a:prstGeom prst="rect">
            <a:avLst/>
          </a:prstGeom>
          <a:ln/>
        </p:spPr>
        <p:txBody>
          <a:bodyPr/>
          <a:lstStyle>
            <a:lvl1pPr>
              <a:defRPr/>
            </a:lvl1pPr>
          </a:lstStyle>
          <a:p>
            <a:pPr algn="r">
              <a:defRPr/>
            </a:pPr>
            <a:fld id="{FEFC8460-2138-445B-9FD9-4F5C6329C787}" type="slidenum">
              <a:rPr lang="en-US" smtClean="0"/>
              <a:pPr algn="r">
                <a:defRPr/>
              </a:pPr>
              <a:t>‹#›</a:t>
            </a:fld>
            <a:endParaRPr lang="en-US" b="1" dirty="0"/>
          </a:p>
        </p:txBody>
      </p:sp>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xfrm>
            <a:off x="490363" y="6611112"/>
            <a:ext cx="6473952" cy="246888"/>
          </a:xfrm>
          <a:prstGeom prst="rect">
            <a:avLst/>
          </a:prstGeom>
          <a:ln/>
        </p:spPr>
        <p:txBody>
          <a:bodyPr/>
          <a:lstStyle>
            <a:lvl1pPr>
              <a:defRPr sz="1400" b="0"/>
            </a:lvl1pPr>
          </a:lstStyle>
          <a:p>
            <a:pPr algn="l">
              <a:defRPr/>
            </a:pPr>
            <a:r>
              <a:rPr lang="en-US" dirty="0" smtClean="0"/>
              <a:t>Copyright © 2015 Pearson Education, Inc.</a:t>
            </a:r>
            <a:endParaRPr lang="en-US" dirty="0"/>
          </a:p>
        </p:txBody>
      </p:sp>
      <p:sp>
        <p:nvSpPr>
          <p:cNvPr id="8" name="Slide Number Placeholder 7"/>
          <p:cNvSpPr>
            <a:spLocks noGrp="1" noChangeArrowheads="1"/>
          </p:cNvSpPr>
          <p:nvPr>
            <p:ph type="sldNum" sz="quarter" idx="4"/>
          </p:nvPr>
        </p:nvSpPr>
        <p:spPr>
          <a:xfrm>
            <a:off x="7319082" y="6611112"/>
            <a:ext cx="1357086" cy="246888"/>
          </a:xfrm>
          <a:prstGeom prst="rect">
            <a:avLst/>
          </a:prstGeom>
          <a:ln/>
        </p:spPr>
        <p:txBody>
          <a:bodyPr/>
          <a:lstStyle>
            <a:lvl1pPr>
              <a:defRPr sz="1400"/>
            </a:lvl1pPr>
          </a:lstStyle>
          <a:p>
            <a:pPr algn="r">
              <a:defRPr/>
            </a:pPr>
            <a:fld id="{01628EE7-4A11-476F-8338-7019F4846F3A}" type="slidenum">
              <a:rPr lang="en-US" b="1" smtClean="0"/>
              <a:pPr algn="r">
                <a:defRPr/>
              </a:pPr>
              <a:t>‹#›</a:t>
            </a:fld>
            <a:endParaRPr lang="en-US" b="1" dirty="0"/>
          </a:p>
        </p:txBody>
      </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t="-2000" b="-2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3405" y="212651"/>
            <a:ext cx="8346558" cy="107388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5"/>
          <p:cNvSpPr>
            <a:spLocks noGrp="1" noChangeArrowheads="1"/>
          </p:cNvSpPr>
          <p:nvPr>
            <p:ph type="ftr" sz="quarter" idx="3"/>
          </p:nvPr>
        </p:nvSpPr>
        <p:spPr>
          <a:xfrm>
            <a:off x="490363" y="6611112"/>
            <a:ext cx="6473952" cy="246888"/>
          </a:xfrm>
          <a:prstGeom prst="rect">
            <a:avLst/>
          </a:prstGeom>
          <a:ln/>
        </p:spPr>
        <p:txBody>
          <a:bodyPr/>
          <a:lstStyle>
            <a:lvl1pPr>
              <a:defRPr sz="1200" b="0">
                <a:solidFill>
                  <a:schemeClr val="bg1"/>
                </a:solidFill>
                <a:latin typeface="Calibri" pitchFamily="34" charset="0"/>
              </a:defRPr>
            </a:lvl1pPr>
          </a:lstStyle>
          <a:p>
            <a:pPr algn="l">
              <a:defRPr/>
            </a:pPr>
            <a:r>
              <a:rPr lang="en-US" dirty="0" smtClean="0"/>
              <a:t>Copyright © 2015 Pearson Education, Inc.</a:t>
            </a:r>
            <a:endParaRPr lang="en-US" dirty="0"/>
          </a:p>
        </p:txBody>
      </p:sp>
      <p:sp>
        <p:nvSpPr>
          <p:cNvPr id="7" name="Slide Number Placeholder 6"/>
          <p:cNvSpPr>
            <a:spLocks noGrp="1" noChangeArrowheads="1"/>
          </p:cNvSpPr>
          <p:nvPr>
            <p:ph type="sldNum" sz="quarter" idx="4"/>
          </p:nvPr>
        </p:nvSpPr>
        <p:spPr>
          <a:xfrm>
            <a:off x="7319081" y="6611112"/>
            <a:ext cx="1357086" cy="246888"/>
          </a:xfrm>
          <a:prstGeom prst="rect">
            <a:avLst/>
          </a:prstGeom>
          <a:ln/>
        </p:spPr>
        <p:txBody>
          <a:bodyPr/>
          <a:lstStyle>
            <a:lvl1pPr>
              <a:defRPr sz="1400">
                <a:solidFill>
                  <a:schemeClr val="bg1"/>
                </a:solidFill>
              </a:defRPr>
            </a:lvl1pPr>
          </a:lstStyle>
          <a:p>
            <a:pPr algn="r">
              <a:defRPr/>
            </a:pPr>
            <a:fld id="{01628EE7-4A11-476F-8338-7019F4846F3A}" type="slidenum">
              <a:rPr lang="en-US" b="1" smtClean="0"/>
              <a:pPr algn="r">
                <a:defRPr/>
              </a:pPr>
              <a:t>‹#›</a:t>
            </a:fld>
            <a:endParaRPr lang="en-US" b="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med">
    <p:fade/>
  </p:transition>
  <p:timing>
    <p:tnLst>
      <p:par>
        <p:cTn id="1" dur="indefinite" restart="never" nodeType="tmRoot"/>
      </p:par>
    </p:tnLst>
  </p:timing>
  <p:hf hdr="0" dt="0"/>
  <p:txStyles>
    <p:titleStyle>
      <a:lvl1pPr algn="ctr" rtl="0" eaLnBrk="0" fontAlgn="base" hangingPunct="0">
        <a:lnSpc>
          <a:spcPct val="90000"/>
        </a:lnSpc>
        <a:spcBef>
          <a:spcPct val="0"/>
        </a:spcBef>
        <a:spcAft>
          <a:spcPct val="0"/>
        </a:spcAft>
        <a:defRPr sz="4400">
          <a:solidFill>
            <a:srgbClr val="004578"/>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rgbClr val="2F8B20"/>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4400">
          <a:solidFill>
            <a:srgbClr val="2F8B20"/>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4400">
          <a:solidFill>
            <a:srgbClr val="2F8B20"/>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4400">
          <a:solidFill>
            <a:srgbClr val="2F8B20"/>
          </a:solidFill>
          <a:effectLst>
            <a:outerShdw blurRad="38100" dist="38100" dir="2700000" algn="tl">
              <a:srgbClr val="C0C0C0"/>
            </a:outerShdw>
          </a:effectLst>
          <a:latin typeface="Arial" charset="0"/>
        </a:defRPr>
      </a:lvl5pPr>
      <a:lvl6pPr marL="457200" algn="ctr" rtl="0" fontAlgn="base">
        <a:spcBef>
          <a:spcPct val="0"/>
        </a:spcBef>
        <a:spcAft>
          <a:spcPct val="0"/>
        </a:spcAft>
        <a:defRPr sz="4400">
          <a:solidFill>
            <a:srgbClr val="2F8B20"/>
          </a:solidFill>
          <a:effectLst>
            <a:outerShdw blurRad="38100" dist="38100" dir="2700000" algn="tl">
              <a:srgbClr val="C0C0C0"/>
            </a:outerShdw>
          </a:effectLst>
          <a:latin typeface="Arial" charset="0"/>
        </a:defRPr>
      </a:lvl6pPr>
      <a:lvl7pPr marL="914400" algn="ctr" rtl="0" fontAlgn="base">
        <a:spcBef>
          <a:spcPct val="0"/>
        </a:spcBef>
        <a:spcAft>
          <a:spcPct val="0"/>
        </a:spcAft>
        <a:defRPr sz="4400">
          <a:solidFill>
            <a:srgbClr val="2F8B20"/>
          </a:solidFill>
          <a:effectLst>
            <a:outerShdw blurRad="38100" dist="38100" dir="2700000" algn="tl">
              <a:srgbClr val="C0C0C0"/>
            </a:outerShdw>
          </a:effectLst>
          <a:latin typeface="Arial" charset="0"/>
        </a:defRPr>
      </a:lvl7pPr>
      <a:lvl8pPr marL="1371600" algn="ctr" rtl="0" fontAlgn="base">
        <a:spcBef>
          <a:spcPct val="0"/>
        </a:spcBef>
        <a:spcAft>
          <a:spcPct val="0"/>
        </a:spcAft>
        <a:defRPr sz="4400">
          <a:solidFill>
            <a:srgbClr val="2F8B20"/>
          </a:solidFill>
          <a:effectLst>
            <a:outerShdw blurRad="38100" dist="38100" dir="2700000" algn="tl">
              <a:srgbClr val="C0C0C0"/>
            </a:outerShdw>
          </a:effectLst>
          <a:latin typeface="Arial" charset="0"/>
        </a:defRPr>
      </a:lvl8pPr>
      <a:lvl9pPr marL="1828800" algn="ctr" rtl="0" fontAlgn="base">
        <a:spcBef>
          <a:spcPct val="0"/>
        </a:spcBef>
        <a:spcAft>
          <a:spcPct val="0"/>
        </a:spcAft>
        <a:defRPr sz="4400">
          <a:solidFill>
            <a:srgbClr val="2F8B20"/>
          </a:solidFill>
          <a:effectLst>
            <a:outerShdw blurRad="38100" dist="38100" dir="2700000" algn="tl">
              <a:srgbClr val="C0C0C0"/>
            </a:outerShdw>
          </a:effectLst>
          <a:latin typeface="Arial" charset="0"/>
        </a:defRPr>
      </a:lvl9pPr>
    </p:titleStyle>
    <p:bodyStyle>
      <a:lvl1pPr marL="342900" indent="-342900" algn="l" rtl="0" eaLnBrk="0" fontAlgn="base" hangingPunct="0">
        <a:lnSpc>
          <a:spcPct val="114000"/>
        </a:lnSpc>
        <a:spcBef>
          <a:spcPct val="20000"/>
        </a:spcBef>
        <a:spcAft>
          <a:spcPct val="0"/>
        </a:spcAft>
        <a:buChar char="•"/>
        <a:defRPr sz="3200">
          <a:solidFill>
            <a:schemeClr val="tx1"/>
          </a:solidFill>
          <a:effectLst/>
          <a:latin typeface="+mn-lt"/>
          <a:ea typeface="+mn-ea"/>
          <a:cs typeface="+mn-cs"/>
        </a:defRPr>
      </a:lvl1pPr>
      <a:lvl2pPr marL="742950" indent="-285750" algn="l" rtl="0" eaLnBrk="0" fontAlgn="base" hangingPunct="0">
        <a:lnSpc>
          <a:spcPct val="114000"/>
        </a:lnSpc>
        <a:spcBef>
          <a:spcPct val="20000"/>
        </a:spcBef>
        <a:spcAft>
          <a:spcPct val="0"/>
        </a:spcAft>
        <a:buChar char="–"/>
        <a:defRPr sz="2800">
          <a:solidFill>
            <a:schemeClr val="tx1"/>
          </a:solidFill>
          <a:effectLst/>
          <a:latin typeface="+mn-lt"/>
        </a:defRPr>
      </a:lvl2pPr>
      <a:lvl3pPr marL="1143000" indent="-228600" algn="l" rtl="0" eaLnBrk="0" fontAlgn="base" hangingPunct="0">
        <a:lnSpc>
          <a:spcPct val="114000"/>
        </a:lnSpc>
        <a:spcBef>
          <a:spcPct val="20000"/>
        </a:spcBef>
        <a:spcAft>
          <a:spcPct val="0"/>
        </a:spcAft>
        <a:buChar char="•"/>
        <a:defRPr sz="2400">
          <a:solidFill>
            <a:schemeClr val="tx1"/>
          </a:solidFill>
          <a:effectLst/>
          <a:latin typeface="+mn-lt"/>
        </a:defRPr>
      </a:lvl3pPr>
      <a:lvl4pPr marL="1600200" indent="-228600" algn="l" rtl="0" eaLnBrk="0" fontAlgn="base" hangingPunct="0">
        <a:lnSpc>
          <a:spcPct val="114000"/>
        </a:lnSpc>
        <a:spcBef>
          <a:spcPct val="20000"/>
        </a:spcBef>
        <a:spcAft>
          <a:spcPct val="0"/>
        </a:spcAft>
        <a:buChar char="–"/>
        <a:defRPr sz="2000">
          <a:solidFill>
            <a:schemeClr val="tx1"/>
          </a:solidFill>
          <a:effectLst/>
          <a:latin typeface="+mn-lt"/>
        </a:defRPr>
      </a:lvl4pPr>
      <a:lvl5pPr marL="2057400" indent="-228600" algn="l" rtl="0" eaLnBrk="0" fontAlgn="base" hangingPunct="0">
        <a:lnSpc>
          <a:spcPct val="114000"/>
        </a:lnSpc>
        <a:spcBef>
          <a:spcPct val="20000"/>
        </a:spcBef>
        <a:spcAft>
          <a:spcPct val="0"/>
        </a:spcAft>
        <a:buChar char="»"/>
        <a:defRPr sz="2000">
          <a:solidFill>
            <a:schemeClr val="tx1"/>
          </a:solidFill>
          <a:effectLst/>
          <a:latin typeface="+mn-lt"/>
        </a:defRPr>
      </a:lvl5pPr>
      <a:lvl6pPr marL="25146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8483"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66" r:id="rId1"/>
  </p:sldLayoutIdLst>
  <p:transition spd="med">
    <p:fade/>
  </p:transition>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9pPr>
    </p:titleStyle>
    <p:bodyStyle>
      <a:lvl1pPr marL="342900" indent="-342900" algn="l" rtl="0" eaLnBrk="0" fontAlgn="base" hangingPunct="0">
        <a:spcBef>
          <a:spcPct val="20000"/>
        </a:spcBef>
        <a:spcAft>
          <a:spcPct val="0"/>
        </a:spcAft>
        <a:buClr>
          <a:schemeClr val="bg1"/>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bg1"/>
        </a:buClr>
        <a:buSzPct val="65000"/>
        <a:buFont typeface="Wingdings"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bg1"/>
        </a:buClr>
        <a:buSzPct val="65000"/>
        <a:buFont typeface="Wingdings"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cid:3287383400_217756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4876800" y="1416268"/>
            <a:ext cx="4038600" cy="3954929"/>
          </a:xfrm>
          <a:prstGeom prst="rect">
            <a:avLst/>
          </a:prstGeom>
          <a:noFill/>
          <a:ln w="9525" algn="ctr">
            <a:noFill/>
            <a:miter lim="800000"/>
            <a:headEnd/>
            <a:tailEnd/>
          </a:ln>
        </p:spPr>
        <p:txBody>
          <a:bodyPr wrap="square">
            <a:spAutoFit/>
          </a:bodyPr>
          <a:lstStyle/>
          <a:p>
            <a:pPr algn="ctr">
              <a:spcBef>
                <a:spcPct val="50000"/>
              </a:spcBef>
              <a:spcAft>
                <a:spcPts val="3600"/>
              </a:spcAft>
            </a:pPr>
            <a:r>
              <a:rPr lang="en-US" sz="4400" b="1" i="1" dirty="0">
                <a:solidFill>
                  <a:srgbClr val="003B78"/>
                </a:solidFill>
                <a:effectLst>
                  <a:outerShdw blurRad="38100" dist="38100" dir="2700000" algn="tl">
                    <a:srgbClr val="000000">
                      <a:alpha val="43137"/>
                    </a:srgbClr>
                  </a:outerShdw>
                </a:effectLst>
              </a:rPr>
              <a:t>Technology</a:t>
            </a:r>
            <a:br>
              <a:rPr lang="en-US" sz="4400" b="1" i="1" dirty="0">
                <a:solidFill>
                  <a:srgbClr val="003B78"/>
                </a:solidFill>
                <a:effectLst>
                  <a:outerShdw blurRad="38100" dist="38100" dir="2700000" algn="tl">
                    <a:srgbClr val="000000">
                      <a:alpha val="43137"/>
                    </a:srgbClr>
                  </a:outerShdw>
                </a:effectLst>
              </a:rPr>
            </a:br>
            <a:r>
              <a:rPr lang="en-US" sz="4400" b="1" i="1" dirty="0">
                <a:solidFill>
                  <a:srgbClr val="003B78"/>
                </a:solidFill>
                <a:effectLst>
                  <a:outerShdw blurRad="38100" dist="38100" dir="2700000" algn="tl">
                    <a:srgbClr val="000000">
                      <a:alpha val="43137"/>
                    </a:srgbClr>
                  </a:outerShdw>
                </a:effectLst>
              </a:rPr>
              <a:t>in Action</a:t>
            </a:r>
          </a:p>
          <a:p>
            <a:pPr algn="ctr">
              <a:spcBef>
                <a:spcPct val="50000"/>
              </a:spcBef>
            </a:pPr>
            <a:r>
              <a:rPr lang="en-US" sz="2400" spc="-150" dirty="0">
                <a:solidFill>
                  <a:prstClr val="black"/>
                </a:solidFill>
              </a:rPr>
              <a:t>Alan Evans  </a:t>
            </a:r>
            <a:r>
              <a:rPr lang="en-US" sz="2400" b="1" spc="-150" dirty="0">
                <a:solidFill>
                  <a:srgbClr val="F5834D"/>
                </a:solidFill>
              </a:rPr>
              <a:t>•</a:t>
            </a:r>
            <a:r>
              <a:rPr lang="en-US" sz="2400" spc="-150" dirty="0">
                <a:solidFill>
                  <a:srgbClr val="0070C0"/>
                </a:solidFill>
              </a:rPr>
              <a:t> </a:t>
            </a:r>
            <a:r>
              <a:rPr lang="en-US" sz="2400" spc="-150" dirty="0">
                <a:solidFill>
                  <a:prstClr val="black"/>
                </a:solidFill>
              </a:rPr>
              <a:t> Kendall Martin</a:t>
            </a:r>
          </a:p>
          <a:p>
            <a:pPr algn="ctr">
              <a:spcBef>
                <a:spcPct val="50000"/>
              </a:spcBef>
              <a:spcAft>
                <a:spcPts val="3000"/>
              </a:spcAft>
            </a:pPr>
            <a:r>
              <a:rPr lang="en-US" sz="2400" spc="-150" dirty="0">
                <a:solidFill>
                  <a:prstClr val="black"/>
                </a:solidFill>
              </a:rPr>
              <a:t>Mary Anne Poatsy</a:t>
            </a:r>
          </a:p>
          <a:p>
            <a:pPr algn="ctr">
              <a:spcBef>
                <a:spcPct val="50000"/>
              </a:spcBef>
            </a:pPr>
            <a:r>
              <a:rPr lang="en-US" sz="2400" spc="-150" dirty="0" smtClean="0">
                <a:solidFill>
                  <a:prstClr val="black"/>
                </a:solidFill>
              </a:rPr>
              <a:t>Eleventh </a:t>
            </a:r>
            <a:r>
              <a:rPr lang="en-US" sz="2400" spc="-150" dirty="0">
                <a:solidFill>
                  <a:prstClr val="black"/>
                </a:solidFill>
              </a:rPr>
              <a:t>Edition</a:t>
            </a:r>
            <a:endParaRPr lang="en-US" sz="3200" spc="-150" dirty="0">
              <a:solidFill>
                <a:prstClr val="black"/>
              </a:solidFill>
            </a:endParaRPr>
          </a:p>
        </p:txBody>
      </p:sp>
      <p:sp>
        <p:nvSpPr>
          <p:cNvPr id="7" name="Footer Placeholder 6"/>
          <p:cNvSpPr>
            <a:spLocks noGrp="1"/>
          </p:cNvSpPr>
          <p:nvPr>
            <p:ph type="ftr" sz="quarter" idx="10"/>
          </p:nvPr>
        </p:nvSpPr>
        <p:spPr/>
        <p:txBody>
          <a:bodyPr/>
          <a:lstStyle/>
          <a:p>
            <a:pPr algn="l">
              <a:defRPr/>
            </a:pPr>
            <a:r>
              <a:rPr lang="en-US" dirty="0" smtClean="0"/>
              <a:t>Copyright © 2015 Pearson Education, Inc.</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37897"/>
              </p:ext>
            </p:extLst>
          </p:nvPr>
        </p:nvGraphicFramePr>
        <p:xfrm>
          <a:off x="988651" y="882868"/>
          <a:ext cx="3919476" cy="4984531"/>
        </p:xfrm>
        <a:graphic>
          <a:graphicData uri="http://schemas.openxmlformats.org/presentationml/2006/ole">
            <mc:AlternateContent xmlns:mc="http://schemas.openxmlformats.org/markup-compatibility/2006">
              <mc:Choice xmlns:v="urn:schemas-microsoft-com:vml" Requires="v">
                <p:oleObj spid="_x0000_s1069" name="Acrobat Document" r:id="rId4" imgW="7994520" imgH="10188720" progId="AcroExch.Document.7">
                  <p:embed/>
                </p:oleObj>
              </mc:Choice>
              <mc:Fallback>
                <p:oleObj name="Acrobat Document" r:id="rId4" imgW="7994520" imgH="10188720" progId="AcroExch.Document.7">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651" y="882868"/>
                        <a:ext cx="3919476" cy="4984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a:t>Internet Networking</a:t>
            </a:r>
            <a:br>
              <a:rPr lang="en-US" dirty="0"/>
            </a:br>
            <a:r>
              <a:rPr lang="en-US" sz="4000" dirty="0"/>
              <a:t>Internet Data </a:t>
            </a:r>
            <a:r>
              <a:rPr lang="en-US" sz="4000" dirty="0" smtClean="0"/>
              <a:t>Routes (cont.)</a:t>
            </a:r>
          </a:p>
        </p:txBody>
      </p:sp>
      <p:sp>
        <p:nvSpPr>
          <p:cNvPr id="140291" name="Rectangle 3"/>
          <p:cNvSpPr>
            <a:spLocks noGrp="1" noChangeArrowheads="1"/>
          </p:cNvSpPr>
          <p:nvPr>
            <p:ph idx="1"/>
          </p:nvPr>
        </p:nvSpPr>
        <p:spPr>
          <a:xfrm>
            <a:off x="457200" y="1631950"/>
            <a:ext cx="8218968" cy="4864543"/>
          </a:xfrm>
          <a:ln>
            <a:solidFill>
              <a:schemeClr val="bg1"/>
            </a:solidFill>
          </a:ln>
        </p:spPr>
        <p:txBody>
          <a:bodyPr/>
          <a:lstStyle/>
          <a:p>
            <a:pPr eaLnBrk="1" hangingPunct="1">
              <a:defRPr/>
            </a:pPr>
            <a:r>
              <a:rPr lang="en-US" dirty="0"/>
              <a:t>How </a:t>
            </a:r>
            <a:r>
              <a:rPr lang="en-US" dirty="0" smtClean="0"/>
              <a:t>Internet </a:t>
            </a:r>
            <a:r>
              <a:rPr lang="en-US" dirty="0"/>
              <a:t>service </a:t>
            </a:r>
            <a:r>
              <a:rPr lang="en-US" dirty="0" smtClean="0"/>
              <a:t>providers (</a:t>
            </a:r>
            <a:r>
              <a:rPr lang="en-US" dirty="0"/>
              <a:t>ISPs) </a:t>
            </a:r>
            <a:r>
              <a:rPr lang="en-US" dirty="0" smtClean="0"/>
              <a:t>communicate</a:t>
            </a:r>
            <a:endParaRPr lang="en-US" sz="3200" dirty="0" smtClean="0">
              <a:effectLst/>
            </a:endParaRPr>
          </a:p>
          <a:p>
            <a:pPr marL="914400" lvl="1" indent="-465138" eaLnBrk="1" hangingPunct="1">
              <a:defRPr/>
            </a:pPr>
            <a:r>
              <a:rPr lang="en-US" dirty="0" smtClean="0"/>
              <a:t>Backbone is high-speed fiber optic line known as an optical carrier (OC</a:t>
            </a:r>
            <a:r>
              <a:rPr lang="en-US" dirty="0"/>
              <a:t>) line </a:t>
            </a:r>
            <a:endParaRPr lang="en-US" dirty="0" smtClean="0"/>
          </a:p>
          <a:p>
            <a:pPr marL="914400" lvl="1" indent="-465138" eaLnBrk="1" hangingPunct="1">
              <a:defRPr/>
            </a:pPr>
            <a:r>
              <a:rPr lang="en-US" dirty="0" smtClean="0">
                <a:effectLst/>
              </a:rPr>
              <a:t>Come in range of speeds</a:t>
            </a:r>
          </a:p>
          <a:p>
            <a:pPr marL="914400" lvl="1" indent="-465138" eaLnBrk="1" hangingPunct="1">
              <a:defRPr/>
            </a:pPr>
            <a:r>
              <a:rPr lang="en-US" dirty="0" smtClean="0"/>
              <a:t>Originally connected with T lines</a:t>
            </a:r>
          </a:p>
          <a:p>
            <a:pPr marL="914400" lvl="1" indent="-465138" eaLnBrk="1" hangingPunct="1">
              <a:defRPr/>
            </a:pPr>
            <a:r>
              <a:rPr lang="en-US" dirty="0" smtClean="0"/>
              <a:t>Bandwidth needs determine what line is used</a:t>
            </a:r>
            <a:endParaRPr lang="en-US"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9</a:t>
            </a:fld>
            <a:endParaRPr lang="en-US" b="1" dirty="0"/>
          </a:p>
        </p:txBody>
      </p:sp>
    </p:spTree>
    <p:extLst>
      <p:ext uri="{BB962C8B-B14F-4D97-AF65-F5344CB8AC3E}">
        <p14:creationId xmlns:p14="http://schemas.microsoft.com/office/powerpoint/2010/main" val="35353757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a:t>Internet Networking</a:t>
            </a:r>
            <a:br>
              <a:rPr lang="en-US" dirty="0"/>
            </a:br>
            <a:r>
              <a:rPr lang="en-US" sz="4000" dirty="0"/>
              <a:t>Internet Data </a:t>
            </a:r>
            <a:r>
              <a:rPr lang="en-US" sz="4000" dirty="0" smtClean="0"/>
              <a:t>Routes</a:t>
            </a:r>
            <a:r>
              <a:rPr lang="en-US" sz="4000" dirty="0"/>
              <a:t> (cont.)</a:t>
            </a:r>
            <a:endParaRPr lang="en-US" sz="4000" dirty="0" smtClean="0"/>
          </a:p>
        </p:txBody>
      </p:sp>
      <p:sp>
        <p:nvSpPr>
          <p:cNvPr id="140291" name="Rectangle 3"/>
          <p:cNvSpPr>
            <a:spLocks noGrp="1" noChangeArrowheads="1"/>
          </p:cNvSpPr>
          <p:nvPr>
            <p:ph idx="1"/>
          </p:nvPr>
        </p:nvSpPr>
        <p:spPr>
          <a:xfrm>
            <a:off x="457199" y="1631950"/>
            <a:ext cx="8197703" cy="4494213"/>
          </a:xfrm>
          <a:ln>
            <a:solidFill>
              <a:schemeClr val="bg1"/>
            </a:solidFill>
          </a:ln>
        </p:spPr>
        <p:txBody>
          <a:bodyPr/>
          <a:lstStyle/>
          <a:p>
            <a:pPr eaLnBrk="1" hangingPunct="1">
              <a:defRPr/>
            </a:pPr>
            <a:r>
              <a:rPr lang="en-US" dirty="0" smtClean="0"/>
              <a:t>How ISPs connect </a:t>
            </a:r>
            <a:r>
              <a:rPr lang="en-US" dirty="0"/>
              <a:t>to </a:t>
            </a:r>
            <a:r>
              <a:rPr lang="en-US" dirty="0" smtClean="0"/>
              <a:t>each other</a:t>
            </a:r>
            <a:endParaRPr lang="en-US" sz="3200" dirty="0" smtClean="0">
              <a:effectLst/>
            </a:endParaRPr>
          </a:p>
          <a:p>
            <a:pPr marL="914400" lvl="1" indent="-465138" eaLnBrk="1" hangingPunct="1">
              <a:defRPr/>
            </a:pPr>
            <a:r>
              <a:rPr lang="en-US" dirty="0" smtClean="0">
                <a:effectLst/>
              </a:rPr>
              <a:t>Internet exchange point (IXP)</a:t>
            </a:r>
          </a:p>
          <a:p>
            <a:pPr marL="914400" lvl="1" indent="-465138" eaLnBrk="1" hangingPunct="1">
              <a:defRPr/>
            </a:pPr>
            <a:r>
              <a:rPr lang="en-US" dirty="0" smtClean="0"/>
              <a:t>Made up of one or more network switches</a:t>
            </a:r>
          </a:p>
          <a:p>
            <a:pPr marL="914400" lvl="1" indent="-465138" eaLnBrk="1" hangingPunct="1">
              <a:defRPr/>
            </a:pPr>
            <a:r>
              <a:rPr lang="en-US" dirty="0" smtClean="0"/>
              <a:t>Can reduce costs and improve speed and efficiency of data exchange</a:t>
            </a:r>
            <a:endParaRPr lang="en-US"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10</a:t>
            </a:fld>
            <a:endParaRPr lang="en-US" b="1" dirty="0"/>
          </a:p>
        </p:txBody>
      </p:sp>
    </p:spTree>
    <p:extLst>
      <p:ext uri="{BB962C8B-B14F-4D97-AF65-F5344CB8AC3E}">
        <p14:creationId xmlns:p14="http://schemas.microsoft.com/office/powerpoint/2010/main" val="1620090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a:t>Internet Networking</a:t>
            </a:r>
            <a:br>
              <a:rPr lang="en-US" dirty="0"/>
            </a:br>
            <a:r>
              <a:rPr lang="en-US" sz="4000" dirty="0"/>
              <a:t>Internet Data </a:t>
            </a:r>
            <a:r>
              <a:rPr lang="en-US" sz="4000" dirty="0" smtClean="0"/>
              <a:t>Routes</a:t>
            </a:r>
            <a:r>
              <a:rPr lang="en-US" sz="4000" dirty="0"/>
              <a:t> (cont.)</a:t>
            </a:r>
            <a:endParaRPr lang="en-US" sz="4000" dirty="0" smtClean="0"/>
          </a:p>
        </p:txBody>
      </p:sp>
      <p:sp>
        <p:nvSpPr>
          <p:cNvPr id="140291" name="Rectangle 3"/>
          <p:cNvSpPr>
            <a:spLocks noGrp="1" noChangeArrowheads="1"/>
          </p:cNvSpPr>
          <p:nvPr>
            <p:ph idx="1"/>
          </p:nvPr>
        </p:nvSpPr>
        <p:spPr>
          <a:xfrm>
            <a:off x="457200" y="1631950"/>
            <a:ext cx="8208336" cy="4494213"/>
          </a:xfrm>
          <a:ln>
            <a:solidFill>
              <a:schemeClr val="bg1"/>
            </a:solidFill>
          </a:ln>
        </p:spPr>
        <p:txBody>
          <a:bodyPr/>
          <a:lstStyle/>
          <a:p>
            <a:pPr eaLnBrk="1" hangingPunct="1">
              <a:defRPr/>
            </a:pPr>
            <a:r>
              <a:rPr lang="en-US" dirty="0"/>
              <a:t>How </a:t>
            </a:r>
            <a:r>
              <a:rPr lang="en-US" dirty="0" smtClean="0"/>
              <a:t>individuals </a:t>
            </a:r>
            <a:r>
              <a:rPr lang="en-US" dirty="0"/>
              <a:t>connect to </a:t>
            </a:r>
            <a:r>
              <a:rPr lang="en-US" dirty="0" smtClean="0"/>
              <a:t>an ISP</a:t>
            </a:r>
            <a:endParaRPr lang="en-US" sz="3200" dirty="0" smtClean="0">
              <a:effectLst/>
            </a:endParaRPr>
          </a:p>
          <a:p>
            <a:pPr marL="914400" lvl="1" indent="-465138" eaLnBrk="1" hangingPunct="1">
              <a:defRPr/>
            </a:pPr>
            <a:r>
              <a:rPr lang="en-US" dirty="0" smtClean="0"/>
              <a:t>Point of presence (POP)</a:t>
            </a:r>
          </a:p>
          <a:p>
            <a:pPr marL="914400" lvl="1" indent="-465138" eaLnBrk="1" hangingPunct="1">
              <a:defRPr/>
            </a:pPr>
            <a:r>
              <a:rPr lang="en-US" dirty="0" smtClean="0">
                <a:effectLst/>
              </a:rPr>
              <a:t>ISPs maintain multiple POPs throughout the geographic area they serve</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11</a:t>
            </a:fld>
            <a:endParaRPr lang="en-US" b="1" dirty="0"/>
          </a:p>
        </p:txBody>
      </p:sp>
    </p:spTree>
    <p:extLst>
      <p:ext uri="{BB962C8B-B14F-4D97-AF65-F5344CB8AC3E}">
        <p14:creationId xmlns:p14="http://schemas.microsoft.com/office/powerpoint/2010/main" val="7305475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4048" y="228600"/>
            <a:ext cx="8378952" cy="1066800"/>
          </a:xfrm>
        </p:spPr>
        <p:txBody>
          <a:bodyPr/>
          <a:lstStyle/>
          <a:p>
            <a:pPr eaLnBrk="1" hangingPunct="1">
              <a:defRPr/>
            </a:pPr>
            <a:r>
              <a:rPr lang="en-US" dirty="0"/>
              <a:t>Internet Networking</a:t>
            </a:r>
            <a:br>
              <a:rPr lang="en-US" dirty="0"/>
            </a:br>
            <a:r>
              <a:rPr lang="en-US" sz="4000" dirty="0"/>
              <a:t>Internet Data </a:t>
            </a:r>
            <a:r>
              <a:rPr lang="en-US" sz="4000" dirty="0" smtClean="0"/>
              <a:t>Routes</a:t>
            </a:r>
            <a:r>
              <a:rPr lang="en-US" sz="4000" dirty="0"/>
              <a:t> (cont.)</a:t>
            </a:r>
            <a:endParaRPr lang="en-US" sz="4000" dirty="0" smtClean="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12</a:t>
            </a:fld>
            <a:endParaRPr lang="en-US"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648" y="1752600"/>
            <a:ext cx="8212703" cy="4006850"/>
          </a:xfrm>
          <a:prstGeom prst="rect">
            <a:avLst/>
          </a:prstGeom>
        </p:spPr>
      </p:pic>
    </p:spTree>
    <p:extLst>
      <p:ext uri="{BB962C8B-B14F-4D97-AF65-F5344CB8AC3E}">
        <p14:creationId xmlns:p14="http://schemas.microsoft.com/office/powerpoint/2010/main" val="4228895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a:t>Internet Networking</a:t>
            </a:r>
            <a:br>
              <a:rPr lang="en-US" dirty="0"/>
            </a:br>
            <a:r>
              <a:rPr lang="en-US" sz="4000" dirty="0"/>
              <a:t>The Network </a:t>
            </a:r>
            <a:r>
              <a:rPr lang="en-US" sz="4000" dirty="0" smtClean="0"/>
              <a:t>Model of </a:t>
            </a:r>
            <a:r>
              <a:rPr lang="en-US" sz="4000" dirty="0"/>
              <a:t>the Internet</a:t>
            </a:r>
            <a:endParaRPr lang="en-US" sz="4000" dirty="0" smtClean="0"/>
          </a:p>
        </p:txBody>
      </p:sp>
      <p:sp>
        <p:nvSpPr>
          <p:cNvPr id="140291" name="Rectangle 3"/>
          <p:cNvSpPr>
            <a:spLocks noGrp="1" noChangeArrowheads="1"/>
          </p:cNvSpPr>
          <p:nvPr>
            <p:ph idx="1"/>
          </p:nvPr>
        </p:nvSpPr>
        <p:spPr>
          <a:xfrm>
            <a:off x="457200" y="1631950"/>
            <a:ext cx="8218968" cy="4494213"/>
          </a:xfrm>
          <a:ln>
            <a:solidFill>
              <a:schemeClr val="bg1"/>
            </a:solidFill>
          </a:ln>
        </p:spPr>
        <p:txBody>
          <a:bodyPr/>
          <a:lstStyle/>
          <a:p>
            <a:pPr eaLnBrk="1" hangingPunct="1">
              <a:defRPr/>
            </a:pPr>
            <a:r>
              <a:rPr lang="en-US" dirty="0" smtClean="0"/>
              <a:t>The network </a:t>
            </a:r>
            <a:r>
              <a:rPr lang="en-US" dirty="0"/>
              <a:t>model </a:t>
            </a:r>
            <a:r>
              <a:rPr lang="en-US" dirty="0" smtClean="0"/>
              <a:t>the Internet uses:</a:t>
            </a:r>
            <a:endParaRPr lang="en-US" sz="3200" dirty="0" smtClean="0">
              <a:effectLst/>
            </a:endParaRPr>
          </a:p>
          <a:p>
            <a:pPr marL="914400" lvl="1" indent="-465138" eaLnBrk="1" hangingPunct="1">
              <a:defRPr/>
            </a:pPr>
            <a:r>
              <a:rPr lang="en-US" dirty="0" smtClean="0"/>
              <a:t>Client/server model</a:t>
            </a:r>
          </a:p>
          <a:p>
            <a:pPr marL="914400" lvl="1" indent="-465138" eaLnBrk="1" hangingPunct="1">
              <a:defRPr/>
            </a:pPr>
            <a:r>
              <a:rPr lang="en-US" dirty="0" smtClean="0"/>
              <a:t>Clients are </a:t>
            </a:r>
            <a:r>
              <a:rPr lang="en-US" dirty="0"/>
              <a:t>c</a:t>
            </a:r>
            <a:r>
              <a:rPr lang="en-US" dirty="0" smtClean="0">
                <a:effectLst/>
              </a:rPr>
              <a:t>omputers, tablets, and smartphones</a:t>
            </a:r>
          </a:p>
          <a:p>
            <a:pPr marL="971550" indent="-457200" eaLnBrk="1" hangingPunct="1">
              <a:buFont typeface="Arial" panose="020B0604020202020204" pitchFamily="34" charset="0"/>
              <a:buChar char="–"/>
              <a:defRPr/>
            </a:pPr>
            <a:r>
              <a:rPr lang="en-US" sz="2800" dirty="0" smtClean="0">
                <a:effectLst/>
              </a:rPr>
              <a:t>Clients use browsers to request services</a:t>
            </a:r>
          </a:p>
          <a:p>
            <a:pPr marL="735013" lvl="1" eaLnBrk="1" hangingPunct="1">
              <a:defRPr/>
            </a:pPr>
            <a:r>
              <a:rPr lang="en-US" dirty="0"/>
              <a:t>Types of servers</a:t>
            </a:r>
          </a:p>
          <a:p>
            <a:pPr marL="1257300" lvl="1" indent="-342900" eaLnBrk="1" hangingPunct="1">
              <a:buFont typeface="Arial" pitchFamily="34" charset="0"/>
              <a:buChar char="•"/>
              <a:defRPr/>
            </a:pPr>
            <a:r>
              <a:rPr lang="en-US" sz="2400" dirty="0"/>
              <a:t>Web </a:t>
            </a:r>
            <a:r>
              <a:rPr lang="en-US" sz="2400" dirty="0" smtClean="0"/>
              <a:t>servers</a:t>
            </a:r>
            <a:endParaRPr lang="en-US" sz="2400" dirty="0"/>
          </a:p>
          <a:p>
            <a:pPr marL="1257300" lvl="1" indent="-342900" eaLnBrk="1" hangingPunct="1">
              <a:buFont typeface="Arial" pitchFamily="34" charset="0"/>
              <a:buChar char="•"/>
              <a:defRPr/>
            </a:pPr>
            <a:r>
              <a:rPr lang="en-US" sz="2400" dirty="0"/>
              <a:t>Commerce </a:t>
            </a:r>
            <a:r>
              <a:rPr lang="en-US" sz="2400" dirty="0" smtClean="0"/>
              <a:t>servers</a:t>
            </a:r>
            <a:endParaRPr lang="en-US" sz="2400" dirty="0"/>
          </a:p>
          <a:p>
            <a:pPr marL="1257300" lvl="1" indent="-342900" eaLnBrk="1" hangingPunct="1">
              <a:buFont typeface="Arial" pitchFamily="34" charset="0"/>
              <a:buChar char="•"/>
              <a:defRPr/>
            </a:pPr>
            <a:r>
              <a:rPr lang="en-US" sz="2400" dirty="0"/>
              <a:t>File </a:t>
            </a:r>
            <a:r>
              <a:rPr lang="en-US" sz="2400" dirty="0" smtClean="0"/>
              <a:t>servers</a:t>
            </a:r>
            <a:endParaRPr lang="en-US" sz="2400" dirty="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13</a:t>
            </a:fld>
            <a:endParaRPr lang="en-US" b="1" dirty="0"/>
          </a:p>
        </p:txBody>
      </p:sp>
    </p:spTree>
    <p:extLst>
      <p:ext uri="{BB962C8B-B14F-4D97-AF65-F5344CB8AC3E}">
        <p14:creationId xmlns:p14="http://schemas.microsoft.com/office/powerpoint/2010/main" val="29186540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291">
                                            <p:txEl>
                                              <p:pRg st="7" end="7"/>
                                            </p:txEl>
                                          </p:spTgt>
                                        </p:tgtEl>
                                        <p:attrNameLst>
                                          <p:attrName>style.visibility</p:attrName>
                                        </p:attrNameLst>
                                      </p:cBhvr>
                                      <p:to>
                                        <p:strVal val="visible"/>
                                      </p:to>
                                    </p:set>
                                    <p:animEffect transition="in" filter="fade">
                                      <p:cBhvr>
                                        <p:cTn id="42" dur="500"/>
                                        <p:tgtEl>
                                          <p:spTgt spid="140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Data Transmission</a:t>
            </a:r>
            <a:br>
              <a:rPr lang="en-US" dirty="0" smtClean="0"/>
            </a:br>
            <a:r>
              <a:rPr lang="en-US" dirty="0" smtClean="0"/>
              <a:t>and Protocols</a:t>
            </a:r>
          </a:p>
        </p:txBody>
      </p:sp>
      <p:sp>
        <p:nvSpPr>
          <p:cNvPr id="140291" name="Rectangle 3"/>
          <p:cNvSpPr>
            <a:spLocks noGrp="1" noChangeArrowheads="1"/>
          </p:cNvSpPr>
          <p:nvPr>
            <p:ph idx="1"/>
          </p:nvPr>
        </p:nvSpPr>
        <p:spPr>
          <a:xfrm>
            <a:off x="457200" y="1631950"/>
            <a:ext cx="8261498" cy="4494213"/>
          </a:xfrm>
          <a:ln>
            <a:solidFill>
              <a:schemeClr val="bg1"/>
            </a:solidFill>
          </a:ln>
        </p:spPr>
        <p:txBody>
          <a:bodyPr/>
          <a:lstStyle/>
          <a:p>
            <a:pPr eaLnBrk="1" hangingPunct="1">
              <a:defRPr/>
            </a:pPr>
            <a:r>
              <a:rPr lang="en-US" dirty="0" smtClean="0"/>
              <a:t>Network follows standard protocols to send information</a:t>
            </a:r>
          </a:p>
          <a:p>
            <a:pPr eaLnBrk="1" hangingPunct="1">
              <a:defRPr/>
            </a:pPr>
            <a:r>
              <a:rPr lang="en-US" dirty="0" smtClean="0">
                <a:effectLst/>
              </a:rPr>
              <a:t>Protocol is a set of rules for exchanging electronic information</a:t>
            </a:r>
          </a:p>
          <a:p>
            <a:pPr eaLnBrk="1" hangingPunct="1">
              <a:defRPr/>
            </a:pPr>
            <a:r>
              <a:rPr lang="en-US" dirty="0" smtClean="0"/>
              <a:t>Could be considered rules of the road for the information superhighway</a:t>
            </a:r>
            <a:endParaRPr lang="en-US"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14</a:t>
            </a:fld>
            <a:endParaRPr lang="en-US" b="1" dirty="0"/>
          </a:p>
        </p:txBody>
      </p:sp>
    </p:spTree>
    <p:extLst>
      <p:ext uri="{BB962C8B-B14F-4D97-AF65-F5344CB8AC3E}">
        <p14:creationId xmlns:p14="http://schemas.microsoft.com/office/powerpoint/2010/main" val="20812317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Data Transmission</a:t>
            </a:r>
            <a:br>
              <a:rPr lang="en-US" dirty="0" smtClean="0"/>
            </a:br>
            <a:r>
              <a:rPr lang="en-US" dirty="0" smtClean="0"/>
              <a:t>and Protocols (cont.)</a:t>
            </a:r>
          </a:p>
        </p:txBody>
      </p:sp>
      <p:sp>
        <p:nvSpPr>
          <p:cNvPr id="140291" name="Rectangle 3"/>
          <p:cNvSpPr>
            <a:spLocks noGrp="1" noChangeArrowheads="1"/>
          </p:cNvSpPr>
          <p:nvPr>
            <p:ph idx="1"/>
          </p:nvPr>
        </p:nvSpPr>
        <p:spPr>
          <a:xfrm>
            <a:off x="457199" y="1631950"/>
            <a:ext cx="8229601" cy="4811380"/>
          </a:xfrm>
          <a:ln>
            <a:solidFill>
              <a:schemeClr val="bg1"/>
            </a:solidFill>
          </a:ln>
        </p:spPr>
        <p:txBody>
          <a:bodyPr/>
          <a:lstStyle/>
          <a:p>
            <a:pPr eaLnBrk="1" hangingPunct="1">
              <a:defRPr/>
            </a:pPr>
            <a:r>
              <a:rPr lang="en-US" dirty="0"/>
              <a:t>Why </a:t>
            </a:r>
            <a:r>
              <a:rPr lang="en-US" dirty="0" smtClean="0"/>
              <a:t>Internet </a:t>
            </a:r>
            <a:r>
              <a:rPr lang="en-US" dirty="0"/>
              <a:t>protocols </a:t>
            </a:r>
            <a:r>
              <a:rPr lang="en-US" dirty="0" smtClean="0"/>
              <a:t>were developed</a:t>
            </a:r>
            <a:endParaRPr lang="en-US" sz="3200" dirty="0" smtClean="0">
              <a:effectLst/>
            </a:endParaRPr>
          </a:p>
          <a:p>
            <a:pPr marL="914400" lvl="1" indent="-465138" eaLnBrk="1" hangingPunct="1">
              <a:defRPr/>
            </a:pPr>
            <a:r>
              <a:rPr lang="en-US" dirty="0"/>
              <a:t>A</a:t>
            </a:r>
            <a:r>
              <a:rPr lang="en-US" dirty="0" smtClean="0"/>
              <a:t>nyone can communicate using protocol</a:t>
            </a:r>
          </a:p>
          <a:p>
            <a:pPr marL="914400" lvl="1" indent="-465138" eaLnBrk="1" hangingPunct="1">
              <a:defRPr/>
            </a:pPr>
            <a:r>
              <a:rPr lang="en-US" dirty="0" smtClean="0">
                <a:effectLst/>
              </a:rPr>
              <a:t>Common Internet tasks follow same protocols</a:t>
            </a:r>
          </a:p>
          <a:p>
            <a:pPr marL="914400" lvl="1" indent="-465138" eaLnBrk="1" hangingPunct="1">
              <a:defRPr/>
            </a:pPr>
            <a:r>
              <a:rPr lang="en-US" dirty="0" smtClean="0"/>
              <a:t>Allow different topologies to be used</a:t>
            </a:r>
          </a:p>
          <a:p>
            <a:pPr marL="914400" lvl="1" indent="-465138" eaLnBrk="1" hangingPunct="1">
              <a:defRPr/>
            </a:pPr>
            <a:r>
              <a:rPr lang="en-US" dirty="0"/>
              <a:t>Open </a:t>
            </a:r>
            <a:r>
              <a:rPr lang="en-US" dirty="0" smtClean="0"/>
              <a:t>systems—design </a:t>
            </a:r>
            <a:r>
              <a:rPr lang="en-US" dirty="0"/>
              <a:t>of protocol is made public </a:t>
            </a:r>
            <a:r>
              <a:rPr lang="en-US" dirty="0" smtClean="0"/>
              <a:t>for </a:t>
            </a:r>
            <a:r>
              <a:rPr lang="en-US" dirty="0"/>
              <a:t>access by anyone</a:t>
            </a:r>
          </a:p>
          <a:p>
            <a:pPr marL="914400" lvl="1" indent="-465138" eaLnBrk="1" hangingPunct="1">
              <a:defRPr/>
            </a:pPr>
            <a:r>
              <a:rPr lang="en-US" dirty="0"/>
              <a:t>Proprietary </a:t>
            </a:r>
            <a:r>
              <a:rPr lang="en-US" dirty="0" smtClean="0"/>
              <a:t>system—private </a:t>
            </a:r>
            <a:r>
              <a:rPr lang="en-US" dirty="0"/>
              <a:t>system </a:t>
            </a:r>
            <a:r>
              <a:rPr lang="en-US" dirty="0" smtClean="0"/>
              <a:t>was norm</a:t>
            </a:r>
            <a:endParaRPr lang="en-US" dirty="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15</a:t>
            </a:fld>
            <a:endParaRPr lang="en-US" b="1" dirty="0"/>
          </a:p>
        </p:txBody>
      </p:sp>
    </p:spTree>
    <p:extLst>
      <p:ext uri="{BB962C8B-B14F-4D97-AF65-F5344CB8AC3E}">
        <p14:creationId xmlns:p14="http://schemas.microsoft.com/office/powerpoint/2010/main" val="30417185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Data Transmission</a:t>
            </a:r>
            <a:br>
              <a:rPr lang="en-US" dirty="0" smtClean="0"/>
            </a:br>
            <a:r>
              <a:rPr lang="en-US" dirty="0" smtClean="0"/>
              <a:t>and Protocols (cont.)</a:t>
            </a:r>
          </a:p>
        </p:txBody>
      </p:sp>
      <p:sp>
        <p:nvSpPr>
          <p:cNvPr id="140291" name="Rectangle 3"/>
          <p:cNvSpPr>
            <a:spLocks noGrp="1" noChangeArrowheads="1"/>
          </p:cNvSpPr>
          <p:nvPr>
            <p:ph idx="1"/>
          </p:nvPr>
        </p:nvSpPr>
        <p:spPr>
          <a:xfrm>
            <a:off x="457199" y="1631950"/>
            <a:ext cx="8197703" cy="4494213"/>
          </a:xfrm>
          <a:ln>
            <a:solidFill>
              <a:schemeClr val="bg1"/>
            </a:solidFill>
          </a:ln>
        </p:spPr>
        <p:txBody>
          <a:bodyPr/>
          <a:lstStyle/>
          <a:p>
            <a:pPr eaLnBrk="1" hangingPunct="1">
              <a:defRPr/>
            </a:pPr>
            <a:r>
              <a:rPr lang="en-US" dirty="0"/>
              <a:t>P</a:t>
            </a:r>
            <a:r>
              <a:rPr lang="en-US" dirty="0" smtClean="0"/>
              <a:t>roblems in developing an open-system </a:t>
            </a:r>
            <a:r>
              <a:rPr lang="en-US" dirty="0"/>
              <a:t>Internet </a:t>
            </a:r>
            <a:r>
              <a:rPr lang="en-US" dirty="0" smtClean="0"/>
              <a:t>protocol</a:t>
            </a:r>
            <a:endParaRPr lang="en-US" sz="3200" dirty="0" smtClean="0">
              <a:effectLst/>
            </a:endParaRPr>
          </a:p>
          <a:p>
            <a:pPr marL="914400" lvl="1" indent="-465138" eaLnBrk="1" hangingPunct="1">
              <a:defRPr/>
            </a:pPr>
            <a:r>
              <a:rPr lang="en-US" dirty="0" smtClean="0"/>
              <a:t>Agreeing on standards was easy</a:t>
            </a:r>
          </a:p>
          <a:p>
            <a:pPr marL="914400" lvl="1" indent="-465138" eaLnBrk="1" hangingPunct="1">
              <a:defRPr/>
            </a:pPr>
            <a:r>
              <a:rPr lang="en-US" dirty="0" smtClean="0">
                <a:effectLst/>
              </a:rPr>
              <a:t>Developing a new method of communication was tough</a:t>
            </a:r>
          </a:p>
          <a:p>
            <a:pPr marL="1257300" lvl="1" indent="-342900" eaLnBrk="1" hangingPunct="1">
              <a:buFont typeface="Arial" pitchFamily="34" charset="0"/>
              <a:buChar char="•"/>
              <a:defRPr/>
            </a:pPr>
            <a:r>
              <a:rPr lang="en-US" sz="2400" dirty="0" smtClean="0"/>
              <a:t>Circuit switching (technology available in the 1960s) was inefficient for computer communication</a:t>
            </a:r>
            <a:endParaRPr lang="en-US" sz="24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16</a:t>
            </a:fld>
            <a:endParaRPr lang="en-US" b="1" dirty="0"/>
          </a:p>
        </p:txBody>
      </p:sp>
    </p:spTree>
    <p:extLst>
      <p:ext uri="{BB962C8B-B14F-4D97-AF65-F5344CB8AC3E}">
        <p14:creationId xmlns:p14="http://schemas.microsoft.com/office/powerpoint/2010/main" val="3110083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599"/>
            <a:ext cx="8382000" cy="1066801"/>
          </a:xfrm>
        </p:spPr>
        <p:txBody>
          <a:bodyPr/>
          <a:lstStyle/>
          <a:p>
            <a:pPr eaLnBrk="1" hangingPunct="1">
              <a:defRPr/>
            </a:pPr>
            <a:r>
              <a:rPr lang="en-US" sz="4000" dirty="0"/>
              <a:t>Data </a:t>
            </a:r>
            <a:r>
              <a:rPr lang="en-US" sz="4000" dirty="0" smtClean="0"/>
              <a:t>Transmission and </a:t>
            </a:r>
            <a:r>
              <a:rPr lang="en-US" sz="4000" dirty="0"/>
              <a:t>Protocols</a:t>
            </a:r>
            <a:r>
              <a:rPr lang="en-US" dirty="0"/>
              <a:t/>
            </a:r>
            <a:br>
              <a:rPr lang="en-US" dirty="0"/>
            </a:br>
            <a:r>
              <a:rPr lang="en-US" sz="4000" dirty="0"/>
              <a:t>Circuit Switching</a:t>
            </a:r>
            <a:endParaRPr lang="en-US" sz="4000" dirty="0" smtClean="0"/>
          </a:p>
        </p:txBody>
      </p:sp>
      <p:sp>
        <p:nvSpPr>
          <p:cNvPr id="140291" name="Rectangle 3"/>
          <p:cNvSpPr>
            <a:spLocks noGrp="1" noChangeArrowheads="1"/>
          </p:cNvSpPr>
          <p:nvPr>
            <p:ph idx="1"/>
          </p:nvPr>
        </p:nvSpPr>
        <p:spPr>
          <a:xfrm>
            <a:off x="457200" y="1631950"/>
            <a:ext cx="8218968" cy="4811380"/>
          </a:xfrm>
          <a:ln>
            <a:solidFill>
              <a:schemeClr val="bg1"/>
            </a:solidFill>
          </a:ln>
        </p:spPr>
        <p:txBody>
          <a:bodyPr/>
          <a:lstStyle/>
          <a:p>
            <a:pPr eaLnBrk="1" hangingPunct="1">
              <a:defRPr/>
            </a:pPr>
            <a:r>
              <a:rPr lang="en-US" dirty="0"/>
              <a:t>C</a:t>
            </a:r>
            <a:r>
              <a:rPr lang="en-US" dirty="0" smtClean="0"/>
              <a:t>ircuit switching</a:t>
            </a:r>
            <a:endParaRPr lang="en-US" sz="3200" dirty="0" smtClean="0">
              <a:effectLst/>
            </a:endParaRPr>
          </a:p>
          <a:p>
            <a:pPr marL="914400" lvl="1" indent="-465138" eaLnBrk="1" hangingPunct="1">
              <a:defRPr/>
            </a:pPr>
            <a:r>
              <a:rPr lang="en-US" dirty="0" smtClean="0"/>
              <a:t>Used since early days of telephone</a:t>
            </a:r>
          </a:p>
          <a:p>
            <a:pPr marL="914400" lvl="1" indent="-465138" eaLnBrk="1" hangingPunct="1">
              <a:defRPr/>
            </a:pPr>
            <a:r>
              <a:rPr lang="en-US" dirty="0" smtClean="0">
                <a:effectLst/>
              </a:rPr>
              <a:t>Dedicated connection is formed between two points</a:t>
            </a:r>
          </a:p>
          <a:p>
            <a:pPr marL="914400" lvl="1" indent="-465138" eaLnBrk="1" hangingPunct="1">
              <a:defRPr/>
            </a:pPr>
            <a:r>
              <a:rPr lang="en-US" dirty="0" smtClean="0"/>
              <a:t>Connection remains active for duration of transmission</a:t>
            </a:r>
          </a:p>
          <a:p>
            <a:pPr marL="914400" lvl="1" indent="-465138" eaLnBrk="1" hangingPunct="1">
              <a:defRPr/>
            </a:pPr>
            <a:r>
              <a:rPr lang="en-US" dirty="0" smtClean="0">
                <a:effectLst/>
              </a:rPr>
              <a:t>Important when order of receiving information is critical</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17</a:t>
            </a:fld>
            <a:endParaRPr lang="en-US" b="1" dirty="0"/>
          </a:p>
        </p:txBody>
      </p:sp>
    </p:spTree>
    <p:extLst>
      <p:ext uri="{BB962C8B-B14F-4D97-AF65-F5344CB8AC3E}">
        <p14:creationId xmlns:p14="http://schemas.microsoft.com/office/powerpoint/2010/main" val="27054619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Circuit </a:t>
            </a:r>
            <a:r>
              <a:rPr lang="en-US" sz="4000" dirty="0" smtClean="0"/>
              <a:t>Switching (cont.)</a:t>
            </a:r>
          </a:p>
        </p:txBody>
      </p:sp>
      <p:sp>
        <p:nvSpPr>
          <p:cNvPr id="140291" name="Rectangle 3"/>
          <p:cNvSpPr>
            <a:spLocks noGrp="1" noChangeArrowheads="1"/>
          </p:cNvSpPr>
          <p:nvPr>
            <p:ph idx="1"/>
          </p:nvPr>
        </p:nvSpPr>
        <p:spPr>
          <a:xfrm>
            <a:off x="457199" y="1631950"/>
            <a:ext cx="8229601" cy="4832645"/>
          </a:xfrm>
          <a:ln>
            <a:solidFill>
              <a:schemeClr val="bg1"/>
            </a:solidFill>
          </a:ln>
        </p:spPr>
        <p:txBody>
          <a:bodyPr/>
          <a:lstStyle/>
          <a:p>
            <a:pPr eaLnBrk="1" hangingPunct="1">
              <a:defRPr/>
            </a:pPr>
            <a:r>
              <a:rPr lang="en-US" dirty="0" smtClean="0"/>
              <a:t>Not used to connect </a:t>
            </a:r>
            <a:r>
              <a:rPr lang="en-US" dirty="0"/>
              <a:t>two </a:t>
            </a:r>
            <a:r>
              <a:rPr lang="en-US" dirty="0" smtClean="0"/>
              <a:t>computers</a:t>
            </a:r>
            <a:endParaRPr lang="en-US" sz="3200" dirty="0" smtClean="0">
              <a:effectLst/>
            </a:endParaRPr>
          </a:p>
          <a:p>
            <a:pPr marL="914400" lvl="1" indent="-465138" eaLnBrk="1" hangingPunct="1">
              <a:defRPr/>
            </a:pPr>
            <a:r>
              <a:rPr lang="en-US" dirty="0" smtClean="0"/>
              <a:t>Inefficient when applied to computers</a:t>
            </a:r>
          </a:p>
          <a:p>
            <a:pPr marL="914400" lvl="1" indent="-465138" eaLnBrk="1" hangingPunct="1">
              <a:defRPr/>
            </a:pPr>
            <a:r>
              <a:rPr lang="en-US" dirty="0" smtClean="0">
                <a:effectLst/>
              </a:rPr>
              <a:t>Computers transmits data in group, or burst</a:t>
            </a:r>
          </a:p>
          <a:p>
            <a:pPr marL="914400" lvl="1" indent="-465138" eaLnBrk="1" hangingPunct="1">
              <a:defRPr/>
            </a:pPr>
            <a:r>
              <a:rPr lang="en-US" dirty="0"/>
              <a:t>P</a:t>
            </a:r>
            <a:r>
              <a:rPr lang="en-US" dirty="0" smtClean="0"/>
              <a:t>rocessor works on next task and ceases to communicate until ready to transmit next burst</a:t>
            </a:r>
          </a:p>
          <a:p>
            <a:pPr marL="914400" lvl="1" indent="-465138" eaLnBrk="1" hangingPunct="1">
              <a:defRPr/>
            </a:pPr>
            <a:r>
              <a:rPr lang="en-US" dirty="0" smtClean="0"/>
              <a:t>Would need to keep circuit open, therefore unavailable, or have to be reestablished for each burst</a:t>
            </a:r>
            <a:endParaRPr lang="en-US" sz="24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18</a:t>
            </a:fld>
            <a:endParaRPr lang="en-US" b="1" dirty="0"/>
          </a:p>
        </p:txBody>
      </p:sp>
    </p:spTree>
    <p:extLst>
      <p:ext uri="{BB962C8B-B14F-4D97-AF65-F5344CB8AC3E}">
        <p14:creationId xmlns:p14="http://schemas.microsoft.com/office/powerpoint/2010/main" val="36123757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ctrTitle"/>
          </p:nvPr>
        </p:nvSpPr>
        <p:spPr>
          <a:xfrm>
            <a:off x="621632" y="1633120"/>
            <a:ext cx="7772400" cy="1470025"/>
          </a:xfrm>
        </p:spPr>
        <p:txBody>
          <a:bodyPr/>
          <a:lstStyle/>
          <a:p>
            <a:pPr eaLnBrk="1" hangingPunct="1">
              <a:defRPr/>
            </a:pPr>
            <a:r>
              <a:rPr lang="en-US" b="1" i="1" dirty="0" smtClean="0"/>
              <a:t>Technology in Action</a:t>
            </a:r>
            <a:endParaRPr lang="en-US" b="1" dirty="0" smtClean="0"/>
          </a:p>
        </p:txBody>
      </p:sp>
      <p:sp>
        <p:nvSpPr>
          <p:cNvPr id="138243" name="Rectangle 3"/>
          <p:cNvSpPr>
            <a:spLocks noGrp="1" noChangeArrowheads="1"/>
          </p:cNvSpPr>
          <p:nvPr>
            <p:ph type="subTitle" idx="1"/>
          </p:nvPr>
        </p:nvSpPr>
        <p:spPr>
          <a:xfrm>
            <a:off x="417095" y="3485148"/>
            <a:ext cx="8325852" cy="1752600"/>
          </a:xfrm>
        </p:spPr>
        <p:txBody>
          <a:bodyPr/>
          <a:lstStyle/>
          <a:p>
            <a:pPr algn="ctr" eaLnBrk="1" hangingPunct="1">
              <a:buFontTx/>
              <a:buNone/>
              <a:defRPr/>
            </a:pPr>
            <a:r>
              <a:rPr lang="en-US" dirty="0" smtClean="0"/>
              <a:t>Chapter 13</a:t>
            </a:r>
          </a:p>
          <a:p>
            <a:pPr algn="ctr" eaLnBrk="1" hangingPunct="1">
              <a:buFontTx/>
              <a:buNone/>
              <a:defRPr/>
            </a:pPr>
            <a:r>
              <a:rPr lang="en-US" dirty="0" smtClean="0"/>
              <a:t>Behind the Scenes: How the Internet Works</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Packet Switching</a:t>
            </a:r>
            <a:endParaRPr lang="en-US" sz="4000" dirty="0" smtClean="0"/>
          </a:p>
        </p:txBody>
      </p:sp>
      <p:sp>
        <p:nvSpPr>
          <p:cNvPr id="140291" name="Rectangle 3"/>
          <p:cNvSpPr>
            <a:spLocks noGrp="1" noChangeArrowheads="1"/>
          </p:cNvSpPr>
          <p:nvPr>
            <p:ph idx="1"/>
          </p:nvPr>
        </p:nvSpPr>
        <p:spPr>
          <a:xfrm>
            <a:off x="457200" y="1631950"/>
            <a:ext cx="8218968" cy="4494213"/>
          </a:xfrm>
          <a:ln>
            <a:solidFill>
              <a:schemeClr val="bg1"/>
            </a:solidFill>
          </a:ln>
        </p:spPr>
        <p:txBody>
          <a:bodyPr/>
          <a:lstStyle/>
          <a:p>
            <a:pPr eaLnBrk="1" hangingPunct="1">
              <a:defRPr/>
            </a:pPr>
            <a:r>
              <a:rPr lang="en-US" dirty="0" smtClean="0"/>
              <a:t>What computers </a:t>
            </a:r>
            <a:r>
              <a:rPr lang="en-US" dirty="0"/>
              <a:t>use to </a:t>
            </a:r>
            <a:r>
              <a:rPr lang="en-US" dirty="0" smtClean="0"/>
              <a:t>communicate</a:t>
            </a:r>
            <a:endParaRPr lang="en-US" sz="3200" dirty="0" smtClean="0">
              <a:effectLst/>
            </a:endParaRPr>
          </a:p>
          <a:p>
            <a:pPr marL="914400" lvl="1" indent="-465138" eaLnBrk="1" hangingPunct="1">
              <a:defRPr/>
            </a:pPr>
            <a:r>
              <a:rPr lang="en-US" dirty="0" smtClean="0"/>
              <a:t>Makes computer communication efficient</a:t>
            </a:r>
          </a:p>
          <a:p>
            <a:pPr marL="914400" lvl="1" indent="-465138" eaLnBrk="1" hangingPunct="1">
              <a:defRPr/>
            </a:pPr>
            <a:r>
              <a:rPr lang="en-US" dirty="0" smtClean="0">
                <a:effectLst/>
              </a:rPr>
              <a:t>Doesn’t require a dedicated communications circuit</a:t>
            </a:r>
          </a:p>
          <a:p>
            <a:pPr marL="914400" lvl="1" indent="-465138" eaLnBrk="1" hangingPunct="1">
              <a:defRPr/>
            </a:pPr>
            <a:r>
              <a:rPr lang="en-US" dirty="0" smtClean="0"/>
              <a:t>Data is broken into smaller chunks (packets or data packets)</a:t>
            </a:r>
            <a:endParaRPr lang="en-US" sz="24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19</a:t>
            </a:fld>
            <a:endParaRPr lang="en-US" b="1" dirty="0"/>
          </a:p>
        </p:txBody>
      </p:sp>
    </p:spTree>
    <p:extLst>
      <p:ext uri="{BB962C8B-B14F-4D97-AF65-F5344CB8AC3E}">
        <p14:creationId xmlns:p14="http://schemas.microsoft.com/office/powerpoint/2010/main" val="37667926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Packet </a:t>
            </a:r>
            <a:r>
              <a:rPr lang="en-US" sz="4000" dirty="0" smtClean="0"/>
              <a:t>Switching (cont.)</a:t>
            </a:r>
          </a:p>
        </p:txBody>
      </p:sp>
      <p:sp>
        <p:nvSpPr>
          <p:cNvPr id="140291" name="Rectangle 3"/>
          <p:cNvSpPr>
            <a:spLocks noGrp="1" noChangeArrowheads="1"/>
          </p:cNvSpPr>
          <p:nvPr>
            <p:ph idx="1"/>
          </p:nvPr>
        </p:nvSpPr>
        <p:spPr>
          <a:xfrm>
            <a:off x="457200" y="1631950"/>
            <a:ext cx="8218968" cy="4843278"/>
          </a:xfrm>
          <a:ln>
            <a:solidFill>
              <a:schemeClr val="bg1"/>
            </a:solidFill>
          </a:ln>
        </p:spPr>
        <p:txBody>
          <a:bodyPr/>
          <a:lstStyle/>
          <a:p>
            <a:pPr eaLnBrk="1" hangingPunct="1">
              <a:defRPr/>
            </a:pPr>
            <a:r>
              <a:rPr lang="en-US" dirty="0" smtClean="0"/>
              <a:t>What computers </a:t>
            </a:r>
            <a:r>
              <a:rPr lang="en-US" dirty="0"/>
              <a:t>use to </a:t>
            </a:r>
            <a:r>
              <a:rPr lang="en-US" dirty="0" smtClean="0"/>
              <a:t>communicate</a:t>
            </a:r>
            <a:r>
              <a:rPr lang="en-US" dirty="0"/>
              <a:t> </a:t>
            </a:r>
            <a:r>
              <a:rPr lang="en-US" dirty="0" smtClean="0"/>
              <a:t>(cont.)</a:t>
            </a:r>
            <a:endParaRPr lang="en-US" sz="3200" dirty="0" smtClean="0">
              <a:effectLst/>
            </a:endParaRPr>
          </a:p>
          <a:p>
            <a:pPr marL="914400" lvl="1" indent="-465138" eaLnBrk="1" hangingPunct="1">
              <a:defRPr/>
            </a:pPr>
            <a:r>
              <a:rPr lang="en-US" dirty="0" smtClean="0">
                <a:effectLst/>
              </a:rPr>
              <a:t>Packets are sent over various routes at same time</a:t>
            </a:r>
          </a:p>
          <a:p>
            <a:pPr marL="914400" lvl="1" indent="-465138" eaLnBrk="1" hangingPunct="1">
              <a:defRPr/>
            </a:pPr>
            <a:r>
              <a:rPr lang="en-US" dirty="0" smtClean="0"/>
              <a:t>They are reassembled</a:t>
            </a:r>
            <a:r>
              <a:rPr lang="en-US" dirty="0"/>
              <a:t> </a:t>
            </a:r>
            <a:r>
              <a:rPr lang="en-US" dirty="0" smtClean="0"/>
              <a:t>at the destination by receiving computer</a:t>
            </a:r>
          </a:p>
          <a:p>
            <a:pPr marL="914400" lvl="1" indent="-465138" eaLnBrk="1" hangingPunct="1">
              <a:defRPr/>
            </a:pPr>
            <a:r>
              <a:rPr lang="en-US" dirty="0" smtClean="0">
                <a:effectLst/>
              </a:rPr>
              <a:t>Fulfilled original goal of Internet: Data can stil</a:t>
            </a:r>
            <a:r>
              <a:rPr lang="en-US" dirty="0" smtClean="0"/>
              <a:t>l travel to destination if a node is disabled or destroyed</a:t>
            </a:r>
            <a:endParaRPr lang="en-US"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20</a:t>
            </a:fld>
            <a:endParaRPr lang="en-US" b="1" dirty="0"/>
          </a:p>
        </p:txBody>
      </p:sp>
    </p:spTree>
    <p:extLst>
      <p:ext uri="{BB962C8B-B14F-4D97-AF65-F5344CB8AC3E}">
        <p14:creationId xmlns:p14="http://schemas.microsoft.com/office/powerpoint/2010/main" val="38013169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Packet </a:t>
            </a:r>
            <a:r>
              <a:rPr lang="en-US" sz="4000" dirty="0" smtClean="0"/>
              <a:t>Switching (cont.)</a:t>
            </a:r>
            <a:endParaRPr lang="en-US" dirty="0" smtClean="0"/>
          </a:p>
        </p:txBody>
      </p:sp>
      <p:sp>
        <p:nvSpPr>
          <p:cNvPr id="140291" name="Rectangle 3"/>
          <p:cNvSpPr>
            <a:spLocks noGrp="1" noChangeArrowheads="1"/>
          </p:cNvSpPr>
          <p:nvPr>
            <p:ph idx="1"/>
          </p:nvPr>
        </p:nvSpPr>
        <p:spPr>
          <a:xfrm>
            <a:off x="457200" y="1631950"/>
            <a:ext cx="8218968" cy="4494213"/>
          </a:xfrm>
          <a:ln>
            <a:solidFill>
              <a:schemeClr val="bg1"/>
            </a:solidFill>
          </a:ln>
        </p:spPr>
        <p:txBody>
          <a:bodyPr/>
          <a:lstStyle/>
          <a:p>
            <a:pPr eaLnBrk="1" hangingPunct="1">
              <a:defRPr/>
            </a:pPr>
            <a:r>
              <a:rPr lang="en-US" dirty="0" smtClean="0"/>
              <a:t>Packets contain:</a:t>
            </a:r>
          </a:p>
          <a:p>
            <a:pPr marL="914400" lvl="1" indent="-514350">
              <a:buFont typeface="+mj-lt"/>
              <a:buAutoNum type="arabicPeriod"/>
            </a:pPr>
            <a:r>
              <a:rPr lang="en-US" kern="1200" dirty="0" smtClean="0">
                <a:latin typeface="Arial" charset="0"/>
              </a:rPr>
              <a:t>An </a:t>
            </a:r>
            <a:r>
              <a:rPr lang="en-US" kern="1200" dirty="0">
                <a:latin typeface="Arial" charset="0"/>
              </a:rPr>
              <a:t>address to which the packet is being sent </a:t>
            </a:r>
          </a:p>
          <a:p>
            <a:pPr marL="914400" lvl="1" indent="-514350">
              <a:buFont typeface="+mj-lt"/>
              <a:buAutoNum type="arabicPeriod"/>
            </a:pPr>
            <a:r>
              <a:rPr lang="en-US" kern="1200" dirty="0" smtClean="0">
                <a:latin typeface="Arial" charset="0"/>
              </a:rPr>
              <a:t>The </a:t>
            </a:r>
            <a:r>
              <a:rPr lang="en-US" kern="1200" dirty="0">
                <a:latin typeface="Arial" charset="0"/>
              </a:rPr>
              <a:t>address from where the packet originates</a:t>
            </a:r>
          </a:p>
          <a:p>
            <a:pPr marL="914400" lvl="1" indent="-514350">
              <a:buFont typeface="+mj-lt"/>
              <a:buAutoNum type="arabicPeriod"/>
            </a:pPr>
            <a:r>
              <a:rPr lang="en-US" kern="1200" dirty="0" smtClean="0">
                <a:latin typeface="Arial" charset="0"/>
              </a:rPr>
              <a:t>Reassembly </a:t>
            </a:r>
            <a:r>
              <a:rPr lang="en-US" kern="1200" dirty="0">
                <a:latin typeface="Arial" charset="0"/>
              </a:rPr>
              <a:t>instructions, if the original data is split between </a:t>
            </a:r>
            <a:r>
              <a:rPr lang="en-US" kern="1200" dirty="0" smtClean="0">
                <a:latin typeface="Arial" charset="0"/>
              </a:rPr>
              <a:t>packets</a:t>
            </a:r>
            <a:endParaRPr lang="en-US" kern="1200" dirty="0">
              <a:latin typeface="Arial" charset="0"/>
            </a:endParaRPr>
          </a:p>
          <a:p>
            <a:pPr marL="914400" lvl="1" indent="-514350">
              <a:buFont typeface="+mj-lt"/>
              <a:buAutoNum type="arabicPeriod"/>
            </a:pPr>
            <a:r>
              <a:rPr lang="en-US" kern="1200" dirty="0" smtClean="0">
                <a:latin typeface="Arial" charset="0"/>
              </a:rPr>
              <a:t>The </a:t>
            </a:r>
            <a:r>
              <a:rPr lang="en-US" kern="1200" dirty="0">
                <a:latin typeface="Arial" charset="0"/>
              </a:rPr>
              <a:t>data that’s being transmitted</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21</a:t>
            </a:fld>
            <a:endParaRPr lang="en-US" b="1" dirty="0"/>
          </a:p>
        </p:txBody>
      </p:sp>
    </p:spTree>
    <p:extLst>
      <p:ext uri="{BB962C8B-B14F-4D97-AF65-F5344CB8AC3E}">
        <p14:creationId xmlns:p14="http://schemas.microsoft.com/office/powerpoint/2010/main" val="41492155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Packet </a:t>
            </a:r>
            <a:r>
              <a:rPr lang="en-US" sz="4000" dirty="0" smtClean="0"/>
              <a:t>Switching (cont.)</a:t>
            </a:r>
            <a:endParaRPr lang="en-US" dirty="0" smtClean="0"/>
          </a:p>
        </p:txBody>
      </p:sp>
      <p:sp>
        <p:nvSpPr>
          <p:cNvPr id="140291" name="Rectangle 3"/>
          <p:cNvSpPr>
            <a:spLocks noGrp="1" noChangeArrowheads="1"/>
          </p:cNvSpPr>
          <p:nvPr>
            <p:ph idx="1"/>
          </p:nvPr>
        </p:nvSpPr>
        <p:spPr>
          <a:xfrm>
            <a:off x="457200" y="1631950"/>
            <a:ext cx="8240234" cy="4494213"/>
          </a:xfrm>
          <a:ln>
            <a:solidFill>
              <a:schemeClr val="bg1"/>
            </a:solidFill>
          </a:ln>
        </p:spPr>
        <p:txBody>
          <a:bodyPr/>
          <a:lstStyle/>
          <a:p>
            <a:pPr eaLnBrk="1" hangingPunct="1">
              <a:defRPr/>
            </a:pPr>
            <a:r>
              <a:rPr lang="en-US" dirty="0"/>
              <a:t>Why </a:t>
            </a:r>
            <a:r>
              <a:rPr lang="en-US" dirty="0" smtClean="0"/>
              <a:t>packets </a:t>
            </a:r>
            <a:r>
              <a:rPr lang="en-US" dirty="0"/>
              <a:t>take different </a:t>
            </a:r>
            <a:r>
              <a:rPr lang="en-US" dirty="0" smtClean="0"/>
              <a:t>routes</a:t>
            </a:r>
          </a:p>
          <a:p>
            <a:pPr marL="914400" lvl="1" indent="-465138" eaLnBrk="1" hangingPunct="1">
              <a:defRPr/>
            </a:pPr>
            <a:r>
              <a:rPr lang="en-US" kern="1200" dirty="0" smtClean="0">
                <a:latin typeface="Arial" charset="0"/>
              </a:rPr>
              <a:t>Routers monitor traffic and decide most effective route</a:t>
            </a:r>
          </a:p>
          <a:p>
            <a:pPr marL="914400" lvl="1" indent="-465138"/>
            <a:r>
              <a:rPr lang="en-US" kern="1200" dirty="0" smtClean="0">
                <a:effectLst/>
                <a:latin typeface="Arial" charset="0"/>
              </a:rPr>
              <a:t>Windows </a:t>
            </a:r>
            <a:r>
              <a:rPr lang="en-US" kern="1200" dirty="0">
                <a:latin typeface="Arial" charset="0"/>
              </a:rPr>
              <a:t>utility </a:t>
            </a:r>
            <a:r>
              <a:rPr lang="en-US" kern="1200" dirty="0" err="1" smtClean="0">
                <a:latin typeface="Arial" charset="0"/>
              </a:rPr>
              <a:t>tracert</a:t>
            </a:r>
            <a:r>
              <a:rPr lang="en-US" kern="1200" dirty="0" smtClean="0">
                <a:latin typeface="Arial" charset="0"/>
              </a:rPr>
              <a:t> </a:t>
            </a:r>
            <a:r>
              <a:rPr lang="en-US" kern="1200" dirty="0">
                <a:latin typeface="Arial" charset="0"/>
              </a:rPr>
              <a:t>shows </a:t>
            </a:r>
            <a:r>
              <a:rPr lang="en-US" kern="1200" dirty="0" smtClean="0">
                <a:effectLst/>
                <a:latin typeface="Arial" charset="0"/>
              </a:rPr>
              <a:t>details of exact route request takes to destination server</a:t>
            </a:r>
            <a:endParaRPr lang="en-US"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22</a:t>
            </a:fld>
            <a:endParaRPr lang="en-US" b="1" dirty="0"/>
          </a:p>
        </p:txBody>
      </p:sp>
    </p:spTree>
    <p:extLst>
      <p:ext uri="{BB962C8B-B14F-4D97-AF65-F5344CB8AC3E}">
        <p14:creationId xmlns:p14="http://schemas.microsoft.com/office/powerpoint/2010/main" val="25524692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Packet </a:t>
            </a:r>
            <a:r>
              <a:rPr lang="en-US" sz="4000" dirty="0" smtClean="0"/>
              <a:t>Switching (cont.)</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23</a:t>
            </a:fld>
            <a:endParaRPr lang="en-US"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524000"/>
            <a:ext cx="6400800" cy="4865713"/>
          </a:xfrm>
          <a:prstGeom prst="rect">
            <a:avLst/>
          </a:prstGeom>
        </p:spPr>
      </p:pic>
    </p:spTree>
    <p:extLst>
      <p:ext uri="{BB962C8B-B14F-4D97-AF65-F5344CB8AC3E}">
        <p14:creationId xmlns:p14="http://schemas.microsoft.com/office/powerpoint/2010/main" val="42703352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TCP/IP</a:t>
            </a:r>
            <a:endParaRPr lang="en-US" sz="4000" dirty="0" smtClean="0"/>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a:t>P</a:t>
            </a:r>
            <a:r>
              <a:rPr lang="en-US" dirty="0" smtClean="0"/>
              <a:t>rotocol the </a:t>
            </a:r>
            <a:r>
              <a:rPr lang="en-US" dirty="0"/>
              <a:t>Internet </a:t>
            </a:r>
            <a:r>
              <a:rPr lang="en-US" dirty="0" smtClean="0"/>
              <a:t>uses for transmitting data</a:t>
            </a:r>
            <a:endParaRPr lang="en-US" sz="3200" dirty="0" smtClean="0">
              <a:effectLst/>
            </a:endParaRPr>
          </a:p>
          <a:p>
            <a:pPr marL="914400" lvl="1" indent="-465138"/>
            <a:r>
              <a:rPr lang="en-US" kern="1200" dirty="0" smtClean="0">
                <a:latin typeface="Arial" charset="0"/>
              </a:rPr>
              <a:t>Main suite of protocols is TCP/IP</a:t>
            </a:r>
          </a:p>
          <a:p>
            <a:pPr marL="1200150" lvl="2" indent="-285750"/>
            <a:r>
              <a:rPr lang="en-US" kern="1200" dirty="0" smtClean="0">
                <a:latin typeface="Arial" charset="0"/>
              </a:rPr>
              <a:t>Transmission Control Protocol</a:t>
            </a:r>
            <a:r>
              <a:rPr lang="en-US" dirty="0"/>
              <a:t> </a:t>
            </a:r>
            <a:r>
              <a:rPr lang="en-US" dirty="0" smtClean="0"/>
              <a:t>(TCP)</a:t>
            </a:r>
          </a:p>
          <a:p>
            <a:pPr marL="1200150" lvl="2" indent="-285750"/>
            <a:r>
              <a:rPr lang="en-US" kern="1200" dirty="0" smtClean="0">
                <a:latin typeface="Arial" charset="0"/>
              </a:rPr>
              <a:t>Internet Protocol (IP)</a:t>
            </a:r>
          </a:p>
          <a:p>
            <a:pPr marL="914400" lvl="1" indent="-465138"/>
            <a:r>
              <a:rPr lang="en-US" kern="1200" dirty="0" smtClean="0">
                <a:latin typeface="Arial" charset="0"/>
              </a:rPr>
              <a:t>Consists of many interrelated protocols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24</a:t>
            </a:fld>
            <a:endParaRPr lang="en-US" b="1" dirty="0"/>
          </a:p>
        </p:txBody>
      </p:sp>
    </p:spTree>
    <p:extLst>
      <p:ext uri="{BB962C8B-B14F-4D97-AF65-F5344CB8AC3E}">
        <p14:creationId xmlns:p14="http://schemas.microsoft.com/office/powerpoint/2010/main" val="21382438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Data Transmission and Protocols</a:t>
            </a:r>
            <a:r>
              <a:rPr lang="en-US" dirty="0"/>
              <a:t/>
            </a:r>
            <a:br>
              <a:rPr lang="en-US" dirty="0"/>
            </a:br>
            <a:r>
              <a:rPr lang="en-US" sz="4000" dirty="0"/>
              <a:t>TCP/IP </a:t>
            </a:r>
            <a:r>
              <a:rPr lang="en-US" sz="4000" dirty="0" smtClean="0"/>
              <a:t>(cont.)</a:t>
            </a:r>
            <a:endParaRPr lang="en-US" dirty="0" smtClean="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25</a:t>
            </a:fld>
            <a:endParaRPr lang="en-US"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87" y="1905000"/>
            <a:ext cx="8228225" cy="2514600"/>
          </a:xfrm>
          <a:prstGeom prst="rect">
            <a:avLst/>
          </a:prstGeom>
        </p:spPr>
      </p:pic>
    </p:spTree>
    <p:extLst>
      <p:ext uri="{BB962C8B-B14F-4D97-AF65-F5344CB8AC3E}">
        <p14:creationId xmlns:p14="http://schemas.microsoft.com/office/powerpoint/2010/main" val="31442021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a:t>I</a:t>
            </a:r>
            <a:r>
              <a:rPr lang="en-US" dirty="0" smtClean="0"/>
              <a:t>nternet Identity</a:t>
            </a:r>
            <a:r>
              <a:rPr lang="en-US" dirty="0"/>
              <a:t>: IP </a:t>
            </a:r>
            <a:r>
              <a:rPr lang="en-US" dirty="0" smtClean="0"/>
              <a:t>Addresses</a:t>
            </a:r>
            <a:br>
              <a:rPr lang="en-US" dirty="0" smtClean="0"/>
            </a:br>
            <a:r>
              <a:rPr lang="en-US" dirty="0" smtClean="0"/>
              <a:t>and </a:t>
            </a:r>
            <a:r>
              <a:rPr lang="en-US" dirty="0"/>
              <a:t>Domain </a:t>
            </a:r>
            <a:r>
              <a:rPr lang="en-US" dirty="0" smtClean="0"/>
              <a:t>Names</a:t>
            </a:r>
          </a:p>
        </p:txBody>
      </p:sp>
      <p:sp>
        <p:nvSpPr>
          <p:cNvPr id="140291" name="Rectangle 3"/>
          <p:cNvSpPr>
            <a:spLocks noGrp="1" noChangeArrowheads="1"/>
          </p:cNvSpPr>
          <p:nvPr>
            <p:ph idx="1"/>
          </p:nvPr>
        </p:nvSpPr>
        <p:spPr>
          <a:xfrm>
            <a:off x="457199" y="1631950"/>
            <a:ext cx="8229601" cy="4843278"/>
          </a:xfrm>
          <a:ln>
            <a:solidFill>
              <a:schemeClr val="bg1"/>
            </a:solidFill>
          </a:ln>
        </p:spPr>
        <p:txBody>
          <a:bodyPr/>
          <a:lstStyle/>
          <a:p>
            <a:r>
              <a:rPr lang="en-US" kern="1200" dirty="0" smtClean="0">
                <a:latin typeface="Arial" charset="0"/>
              </a:rPr>
              <a:t>Each device connected to Internet required to have a unique number</a:t>
            </a:r>
          </a:p>
          <a:p>
            <a:r>
              <a:rPr lang="en-US" kern="1200" dirty="0" smtClean="0">
                <a:latin typeface="Arial" charset="0"/>
              </a:rPr>
              <a:t>IP address is that unique number</a:t>
            </a:r>
          </a:p>
          <a:p>
            <a:r>
              <a:rPr lang="en-US" kern="1200" dirty="0" smtClean="0">
                <a:latin typeface="Arial" charset="0"/>
              </a:rPr>
              <a:t>Humans remember words better than numbers</a:t>
            </a:r>
          </a:p>
          <a:p>
            <a:r>
              <a:rPr lang="en-US" kern="1200" dirty="0" smtClean="0">
                <a:latin typeface="Arial" charset="0"/>
              </a:rPr>
              <a:t>Domain names are word-based IP addresses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26</a:t>
            </a:fld>
            <a:endParaRPr lang="en-US" b="1" dirty="0"/>
          </a:p>
        </p:txBody>
      </p:sp>
    </p:spTree>
    <p:extLst>
      <p:ext uri="{BB962C8B-B14F-4D97-AF65-F5344CB8AC3E}">
        <p14:creationId xmlns:p14="http://schemas.microsoft.com/office/powerpoint/2010/main" val="35836153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sz="6600" dirty="0"/>
              <a:t/>
            </a:r>
            <a:br>
              <a:rPr lang="en-US" sz="6600" dirty="0"/>
            </a:br>
            <a:r>
              <a:rPr lang="en-US" sz="4000" dirty="0"/>
              <a:t>IP Addresses</a:t>
            </a:r>
            <a:endParaRPr lang="en-US" sz="4000" dirty="0" smtClean="0"/>
          </a:p>
        </p:txBody>
      </p:sp>
      <p:sp>
        <p:nvSpPr>
          <p:cNvPr id="140291" name="Rectangle 3"/>
          <p:cNvSpPr>
            <a:spLocks noGrp="1" noChangeArrowheads="1"/>
          </p:cNvSpPr>
          <p:nvPr>
            <p:ph idx="1"/>
          </p:nvPr>
        </p:nvSpPr>
        <p:spPr>
          <a:xfrm>
            <a:off x="457199" y="1631950"/>
            <a:ext cx="8197703" cy="4811380"/>
          </a:xfrm>
          <a:ln>
            <a:solidFill>
              <a:schemeClr val="bg1"/>
            </a:solidFill>
          </a:ln>
        </p:spPr>
        <p:txBody>
          <a:bodyPr/>
          <a:lstStyle/>
          <a:p>
            <a:pPr eaLnBrk="1" hangingPunct="1">
              <a:defRPr/>
            </a:pPr>
            <a:r>
              <a:rPr lang="en-US" dirty="0" smtClean="0"/>
              <a:t>IP address</a:t>
            </a:r>
            <a:endParaRPr lang="en-US" sz="3200" dirty="0" smtClean="0">
              <a:effectLst/>
            </a:endParaRPr>
          </a:p>
          <a:p>
            <a:pPr marL="914400" lvl="1" indent="-465138"/>
            <a:r>
              <a:rPr lang="en-US" kern="1200" dirty="0">
                <a:latin typeface="Arial" charset="0"/>
              </a:rPr>
              <a:t>U</a:t>
            </a:r>
            <a:r>
              <a:rPr lang="en-US" kern="1200" dirty="0" smtClean="0">
                <a:latin typeface="Arial" charset="0"/>
              </a:rPr>
              <a:t>nique number defines each connected device</a:t>
            </a:r>
          </a:p>
          <a:p>
            <a:pPr marL="914400" lvl="1" indent="-465138"/>
            <a:r>
              <a:rPr lang="en-US" kern="1200" dirty="0" smtClean="0">
                <a:latin typeface="Arial" charset="0"/>
              </a:rPr>
              <a:t>Fulfills same function as street address</a:t>
            </a:r>
          </a:p>
          <a:p>
            <a:pPr marL="914400" lvl="1" indent="-465138"/>
            <a:r>
              <a:rPr lang="en-US" kern="1200" dirty="0" smtClean="0">
                <a:latin typeface="Arial" charset="0"/>
              </a:rPr>
              <a:t>Must be registered with Internet Corporation for Assigned Names and Numbers (ICANN)</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27</a:t>
            </a:fld>
            <a:endParaRPr lang="en-US" b="1" dirty="0"/>
          </a:p>
        </p:txBody>
      </p:sp>
    </p:spTree>
    <p:extLst>
      <p:ext uri="{BB962C8B-B14F-4D97-AF65-F5344CB8AC3E}">
        <p14:creationId xmlns:p14="http://schemas.microsoft.com/office/powerpoint/2010/main" val="31141088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0999" y="228600"/>
            <a:ext cx="8382001"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t>
            </a:r>
            <a:r>
              <a:rPr lang="en-US" sz="4000" dirty="0" smtClean="0"/>
              <a:t>Addresses (cont.)</a:t>
            </a:r>
          </a:p>
        </p:txBody>
      </p:sp>
      <p:sp>
        <p:nvSpPr>
          <p:cNvPr id="140291" name="Rectangle 3"/>
          <p:cNvSpPr>
            <a:spLocks noGrp="1" noChangeArrowheads="1"/>
          </p:cNvSpPr>
          <p:nvPr>
            <p:ph idx="1"/>
          </p:nvPr>
        </p:nvSpPr>
        <p:spPr>
          <a:xfrm>
            <a:off x="457200" y="1631950"/>
            <a:ext cx="8218968" cy="4715687"/>
          </a:xfrm>
          <a:ln>
            <a:solidFill>
              <a:schemeClr val="bg1"/>
            </a:solidFill>
          </a:ln>
        </p:spPr>
        <p:txBody>
          <a:bodyPr/>
          <a:lstStyle/>
          <a:p>
            <a:pPr eaLnBrk="1" hangingPunct="1">
              <a:defRPr/>
            </a:pPr>
            <a:r>
              <a:rPr lang="en-US" dirty="0"/>
              <a:t>What </a:t>
            </a:r>
            <a:r>
              <a:rPr lang="en-US" dirty="0" smtClean="0"/>
              <a:t>an </a:t>
            </a:r>
            <a:r>
              <a:rPr lang="en-US" dirty="0"/>
              <a:t>IP address </a:t>
            </a:r>
            <a:r>
              <a:rPr lang="en-US" dirty="0" smtClean="0"/>
              <a:t>looks like</a:t>
            </a:r>
            <a:endParaRPr lang="en-US" sz="3200" dirty="0" smtClean="0">
              <a:effectLst/>
            </a:endParaRPr>
          </a:p>
          <a:p>
            <a:pPr marL="914400" lvl="1" indent="-468313"/>
            <a:r>
              <a:rPr lang="en-US" kern="1200" dirty="0" smtClean="0">
                <a:latin typeface="Arial" charset="0"/>
              </a:rPr>
              <a:t>Typical IP address: 197.169.73.63</a:t>
            </a:r>
          </a:p>
          <a:p>
            <a:pPr marL="1254125" lvl="2" indent="-350838"/>
            <a:r>
              <a:rPr lang="en-US" kern="1200" dirty="0">
                <a:latin typeface="Arial" charset="0"/>
              </a:rPr>
              <a:t>D</a:t>
            </a:r>
            <a:r>
              <a:rPr lang="en-US" kern="1200" dirty="0" smtClean="0">
                <a:latin typeface="Arial" charset="0"/>
              </a:rPr>
              <a:t>otted decimal number (dotted quad)</a:t>
            </a:r>
          </a:p>
          <a:p>
            <a:pPr marL="914400" lvl="1" indent="-468313"/>
            <a:r>
              <a:rPr lang="en-US" kern="1200" dirty="0" smtClean="0">
                <a:latin typeface="Arial" charset="0"/>
              </a:rPr>
              <a:t>Binary form is 11000101.10101001.01001001.00111111</a:t>
            </a:r>
          </a:p>
          <a:p>
            <a:pPr marL="1254125" lvl="2" indent="-350838"/>
            <a:r>
              <a:rPr lang="en-US" kern="1200" dirty="0">
                <a:latin typeface="Arial" charset="0"/>
              </a:rPr>
              <a:t>R</a:t>
            </a:r>
            <a:r>
              <a:rPr lang="en-US" kern="1200" dirty="0" smtClean="0">
                <a:latin typeface="Arial" charset="0"/>
              </a:rPr>
              <a:t>eferred to as an octet</a:t>
            </a:r>
          </a:p>
          <a:p>
            <a:pPr marL="914400" lvl="1" indent="-468313"/>
            <a:r>
              <a:rPr lang="en-US" kern="1200" dirty="0" smtClean="0">
                <a:latin typeface="Arial" charset="0"/>
              </a:rPr>
              <a:t>Considered </a:t>
            </a:r>
            <a:r>
              <a:rPr lang="en-US" kern="1200" dirty="0">
                <a:latin typeface="Arial" charset="0"/>
              </a:rPr>
              <a:t>32-bit numbers</a:t>
            </a:r>
          </a:p>
          <a:p>
            <a:pPr marL="914400" lvl="1" indent="-468313"/>
            <a:r>
              <a:rPr lang="en-US" kern="1200" dirty="0">
                <a:latin typeface="Arial" charset="0"/>
              </a:rPr>
              <a:t>Can represent 4,294,967,296 </a:t>
            </a:r>
            <a:r>
              <a:rPr lang="en-US" kern="1200" dirty="0" smtClean="0">
                <a:latin typeface="Arial" charset="0"/>
              </a:rPr>
              <a:t>values</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28</a:t>
            </a:fld>
            <a:endParaRPr lang="en-US" b="1" dirty="0"/>
          </a:p>
        </p:txBody>
      </p:sp>
    </p:spTree>
    <p:extLst>
      <p:ext uri="{BB962C8B-B14F-4D97-AF65-F5344CB8AC3E}">
        <p14:creationId xmlns:p14="http://schemas.microsoft.com/office/powerpoint/2010/main" val="34998884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Chapter Topics</a:t>
            </a:r>
          </a:p>
        </p:txBody>
      </p:sp>
      <p:sp>
        <p:nvSpPr>
          <p:cNvPr id="139267" name="Rectangle 3"/>
          <p:cNvSpPr>
            <a:spLocks noGrp="1" noChangeArrowheads="1"/>
          </p:cNvSpPr>
          <p:nvPr>
            <p:ph type="body" idx="1"/>
          </p:nvPr>
        </p:nvSpPr>
        <p:spPr>
          <a:xfrm>
            <a:off x="457200" y="1631950"/>
            <a:ext cx="8229600" cy="4800748"/>
          </a:xfrm>
        </p:spPr>
        <p:txBody>
          <a:bodyPr/>
          <a:lstStyle/>
          <a:p>
            <a:pPr eaLnBrk="1" hangingPunct="1">
              <a:lnSpc>
                <a:spcPct val="90000"/>
              </a:lnSpc>
            </a:pPr>
            <a:r>
              <a:rPr lang="en-US" dirty="0" smtClean="0">
                <a:effectLst/>
              </a:rPr>
              <a:t>Inner Workings of the Internet</a:t>
            </a:r>
          </a:p>
          <a:p>
            <a:pPr marL="914400" indent="-457200" eaLnBrk="1" hangingPunct="1">
              <a:lnSpc>
                <a:spcPct val="90000"/>
              </a:lnSpc>
              <a:buFont typeface="Arial" panose="020B0604020202020204" pitchFamily="34" charset="0"/>
              <a:buChar char="–"/>
            </a:pPr>
            <a:r>
              <a:rPr lang="en-US" sz="2800" dirty="0" smtClean="0">
                <a:effectLst/>
              </a:rPr>
              <a:t>The Management of the Internet</a:t>
            </a:r>
          </a:p>
          <a:p>
            <a:pPr marL="914400" indent="-457200" eaLnBrk="1" hangingPunct="1">
              <a:lnSpc>
                <a:spcPct val="90000"/>
              </a:lnSpc>
              <a:buFont typeface="Arial" panose="020B0604020202020204" pitchFamily="34" charset="0"/>
              <a:buChar char="–"/>
            </a:pPr>
            <a:r>
              <a:rPr lang="en-US" sz="2800" dirty="0" smtClean="0">
                <a:effectLst/>
              </a:rPr>
              <a:t>Internet Networking, </a:t>
            </a:r>
            <a:r>
              <a:rPr lang="en-US" sz="2800" dirty="0" smtClean="0"/>
              <a:t>D</a:t>
            </a:r>
            <a:r>
              <a:rPr lang="en-US" sz="2800" dirty="0" smtClean="0">
                <a:effectLst/>
              </a:rPr>
              <a:t>ata Transmission, and Protocols</a:t>
            </a:r>
          </a:p>
          <a:p>
            <a:pPr marL="914400" indent="-457200" eaLnBrk="1" hangingPunct="1">
              <a:lnSpc>
                <a:spcPct val="90000"/>
              </a:lnSpc>
              <a:buFont typeface="Arial" panose="020B0604020202020204" pitchFamily="34" charset="0"/>
              <a:buChar char="–"/>
            </a:pPr>
            <a:r>
              <a:rPr lang="en-US" sz="2800" dirty="0" smtClean="0">
                <a:effectLst/>
              </a:rPr>
              <a:t>Internet Identity: IP Addresses and Domain Names</a:t>
            </a:r>
          </a:p>
          <a:p>
            <a:pPr eaLnBrk="1" hangingPunct="1">
              <a:lnSpc>
                <a:spcPct val="90000"/>
              </a:lnSpc>
            </a:pPr>
            <a:r>
              <a:rPr lang="en-US" dirty="0"/>
              <a:t>Coding and Communicating on the Internet</a:t>
            </a:r>
          </a:p>
          <a:p>
            <a:pPr marL="914400" indent="-457200">
              <a:buFont typeface="Arial" panose="020B0604020202020204" pitchFamily="34" charset="0"/>
              <a:buChar char="–"/>
            </a:pPr>
            <a:r>
              <a:rPr lang="en-US" sz="2800" dirty="0"/>
              <a:t>HTML, XML, and </a:t>
            </a:r>
            <a:r>
              <a:rPr lang="en-US" sz="2800" dirty="0" smtClean="0"/>
              <a:t>Other </a:t>
            </a:r>
            <a:r>
              <a:rPr lang="en-US" sz="2800" dirty="0"/>
              <a:t>Web </a:t>
            </a:r>
            <a:r>
              <a:rPr lang="en-US" sz="2800" dirty="0" smtClean="0"/>
              <a:t>Building Blocks</a:t>
            </a:r>
            <a:endParaRPr lang="en-US" sz="2800" dirty="0"/>
          </a:p>
          <a:p>
            <a:pPr marL="914400" indent="-457200">
              <a:buFont typeface="Arial" panose="020B0604020202020204" pitchFamily="34" charset="0"/>
              <a:buChar char="–"/>
            </a:pPr>
            <a:r>
              <a:rPr lang="en-US" sz="2800" dirty="0"/>
              <a:t>Communications </a:t>
            </a:r>
            <a:r>
              <a:rPr lang="en-US" sz="2800" dirty="0" smtClean="0"/>
              <a:t>Over </a:t>
            </a:r>
            <a:r>
              <a:rPr lang="en-US" sz="2800" dirty="0"/>
              <a:t>the </a:t>
            </a:r>
            <a:r>
              <a:rPr lang="en-US" sz="2800" dirty="0" smtClean="0"/>
              <a:t>Internet</a:t>
            </a:r>
            <a:endParaRPr lang="en-US" sz="2800" dirty="0" smtClean="0">
              <a:effectLst/>
            </a:endParaRPr>
          </a:p>
        </p:txBody>
      </p:sp>
      <p:sp>
        <p:nvSpPr>
          <p:cNvPr id="5" name="Footer Placeholder 4"/>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a:t>
            </a:fld>
            <a:endParaRPr lang="en-US" b="1"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animEffect transition="in" filter="fade">
                                      <p:cBhvr>
                                        <p:cTn id="7" dur="500"/>
                                        <p:tgtEl>
                                          <p:spTgt spid="139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267">
                                            <p:txEl>
                                              <p:pRg st="1" end="1"/>
                                            </p:txEl>
                                          </p:spTgt>
                                        </p:tgtEl>
                                        <p:attrNameLst>
                                          <p:attrName>style.visibility</p:attrName>
                                        </p:attrNameLst>
                                      </p:cBhvr>
                                      <p:to>
                                        <p:strVal val="visible"/>
                                      </p:to>
                                    </p:set>
                                    <p:animEffect transition="in" filter="fade">
                                      <p:cBhvr>
                                        <p:cTn id="12" dur="500"/>
                                        <p:tgtEl>
                                          <p:spTgt spid="139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9267">
                                            <p:txEl>
                                              <p:pRg st="2" end="2"/>
                                            </p:txEl>
                                          </p:spTgt>
                                        </p:tgtEl>
                                        <p:attrNameLst>
                                          <p:attrName>style.visibility</p:attrName>
                                        </p:attrNameLst>
                                      </p:cBhvr>
                                      <p:to>
                                        <p:strVal val="visible"/>
                                      </p:to>
                                    </p:set>
                                    <p:animEffect transition="in" filter="fade">
                                      <p:cBhvr>
                                        <p:cTn id="17" dur="500"/>
                                        <p:tgtEl>
                                          <p:spTgt spid="139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267">
                                            <p:txEl>
                                              <p:pRg st="3" end="3"/>
                                            </p:txEl>
                                          </p:spTgt>
                                        </p:tgtEl>
                                        <p:attrNameLst>
                                          <p:attrName>style.visibility</p:attrName>
                                        </p:attrNameLst>
                                      </p:cBhvr>
                                      <p:to>
                                        <p:strVal val="visible"/>
                                      </p:to>
                                    </p:set>
                                    <p:animEffect transition="in" filter="fade">
                                      <p:cBhvr>
                                        <p:cTn id="22" dur="500"/>
                                        <p:tgtEl>
                                          <p:spTgt spid="139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267">
                                            <p:txEl>
                                              <p:pRg st="4" end="4"/>
                                            </p:txEl>
                                          </p:spTgt>
                                        </p:tgtEl>
                                        <p:attrNameLst>
                                          <p:attrName>style.visibility</p:attrName>
                                        </p:attrNameLst>
                                      </p:cBhvr>
                                      <p:to>
                                        <p:strVal val="visible"/>
                                      </p:to>
                                    </p:set>
                                    <p:animEffect transition="in" filter="fade">
                                      <p:cBhvr>
                                        <p:cTn id="27" dur="500"/>
                                        <p:tgtEl>
                                          <p:spTgt spid="139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9267">
                                            <p:txEl>
                                              <p:pRg st="5" end="5"/>
                                            </p:txEl>
                                          </p:spTgt>
                                        </p:tgtEl>
                                        <p:attrNameLst>
                                          <p:attrName>style.visibility</p:attrName>
                                        </p:attrNameLst>
                                      </p:cBhvr>
                                      <p:to>
                                        <p:strVal val="visible"/>
                                      </p:to>
                                    </p:set>
                                    <p:animEffect transition="in" filter="fade">
                                      <p:cBhvr>
                                        <p:cTn id="32" dur="500"/>
                                        <p:tgtEl>
                                          <p:spTgt spid="1392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9267">
                                            <p:txEl>
                                              <p:pRg st="6" end="6"/>
                                            </p:txEl>
                                          </p:spTgt>
                                        </p:tgtEl>
                                        <p:attrNameLst>
                                          <p:attrName>style.visibility</p:attrName>
                                        </p:attrNameLst>
                                      </p:cBhvr>
                                      <p:to>
                                        <p:strVal val="visible"/>
                                      </p:to>
                                    </p:set>
                                    <p:animEffect transition="in" filter="fade">
                                      <p:cBhvr>
                                        <p:cTn id="37" dur="500"/>
                                        <p:tgtEl>
                                          <p:spTgt spid="1392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Addresses (cont.)</a:t>
            </a:r>
            <a:endParaRPr lang="en-US" dirty="0" smtClean="0"/>
          </a:p>
        </p:txBody>
      </p:sp>
      <p:sp>
        <p:nvSpPr>
          <p:cNvPr id="140291" name="Rectangle 3"/>
          <p:cNvSpPr>
            <a:spLocks noGrp="1" noChangeArrowheads="1"/>
          </p:cNvSpPr>
          <p:nvPr>
            <p:ph idx="1"/>
          </p:nvPr>
        </p:nvSpPr>
        <p:spPr>
          <a:xfrm>
            <a:off x="457200" y="1631950"/>
            <a:ext cx="8208336" cy="4853910"/>
          </a:xfrm>
          <a:ln>
            <a:solidFill>
              <a:schemeClr val="bg1"/>
            </a:solidFill>
          </a:ln>
        </p:spPr>
        <p:txBody>
          <a:bodyPr/>
          <a:lstStyle/>
          <a:p>
            <a:pPr eaLnBrk="1" hangingPunct="1">
              <a:defRPr/>
            </a:pPr>
            <a:r>
              <a:rPr lang="en-US" dirty="0" smtClean="0"/>
              <a:t>Because of limited number of IP addresses, c</a:t>
            </a:r>
            <a:r>
              <a:rPr lang="en-US" kern="1200" dirty="0" smtClean="0">
                <a:latin typeface="Arial" charset="0"/>
              </a:rPr>
              <a:t>lassless </a:t>
            </a:r>
            <a:r>
              <a:rPr lang="en-US" kern="1200" dirty="0" err="1" smtClean="0">
                <a:latin typeface="Arial" charset="0"/>
              </a:rPr>
              <a:t>interdomain</a:t>
            </a:r>
            <a:r>
              <a:rPr lang="en-US" kern="1200" dirty="0" smtClean="0">
                <a:latin typeface="Arial" charset="0"/>
              </a:rPr>
              <a:t> routing (CIDR) was developed</a:t>
            </a:r>
          </a:p>
          <a:p>
            <a:pPr marL="914400" lvl="2" indent="-460375">
              <a:buFont typeface="Arial" panose="020B0604020202020204" pitchFamily="34" charset="0"/>
              <a:buChar char="–"/>
            </a:pPr>
            <a:r>
              <a:rPr lang="en-US" sz="2800" kern="1200" dirty="0">
                <a:latin typeface="Arial" charset="0"/>
              </a:rPr>
              <a:t>Allows single IP address to represent several unique IP addresses (</a:t>
            </a:r>
            <a:r>
              <a:rPr lang="en-US" sz="2800" kern="1200" dirty="0" err="1">
                <a:latin typeface="Arial" charset="0"/>
              </a:rPr>
              <a:t>supernetting</a:t>
            </a:r>
            <a:r>
              <a:rPr lang="en-US" sz="2800" kern="1200" dirty="0" smtClean="0">
                <a:latin typeface="Arial" charset="0"/>
              </a:rPr>
              <a:t>)</a:t>
            </a:r>
          </a:p>
          <a:p>
            <a:pPr marL="914400" lvl="1" indent="-460375">
              <a:buFont typeface="Arial" panose="020B0604020202020204" pitchFamily="34" charset="0"/>
              <a:buChar char="–"/>
            </a:pPr>
            <a:r>
              <a:rPr lang="en-US" kern="1200" dirty="0" smtClean="0">
                <a:latin typeface="Arial" charset="0"/>
              </a:rPr>
              <a:t>Adds a network prefix to end of last octet (/25)</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29</a:t>
            </a:fld>
            <a:endParaRPr lang="en-US" b="1" dirty="0"/>
          </a:p>
        </p:txBody>
      </p:sp>
    </p:spTree>
    <p:extLst>
      <p:ext uri="{BB962C8B-B14F-4D97-AF65-F5344CB8AC3E}">
        <p14:creationId xmlns:p14="http://schemas.microsoft.com/office/powerpoint/2010/main" val="36022686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t>
            </a:r>
            <a:r>
              <a:rPr lang="en-US" sz="4000" dirty="0" smtClean="0"/>
              <a:t>Addresses</a:t>
            </a:r>
            <a:r>
              <a:rPr lang="en-US" sz="4000" dirty="0"/>
              <a:t> (cont.)</a:t>
            </a:r>
            <a:endParaRPr lang="en-US" sz="4000" dirty="0" smtClean="0"/>
          </a:p>
        </p:txBody>
      </p:sp>
      <p:sp>
        <p:nvSpPr>
          <p:cNvPr id="140291" name="Rectangle 3"/>
          <p:cNvSpPr>
            <a:spLocks noGrp="1" noChangeArrowheads="1"/>
          </p:cNvSpPr>
          <p:nvPr>
            <p:ph idx="1"/>
          </p:nvPr>
        </p:nvSpPr>
        <p:spPr>
          <a:xfrm>
            <a:off x="457199" y="1631950"/>
            <a:ext cx="8197703" cy="4853910"/>
          </a:xfrm>
          <a:ln>
            <a:solidFill>
              <a:schemeClr val="bg1"/>
            </a:solidFill>
          </a:ln>
        </p:spPr>
        <p:txBody>
          <a:bodyPr/>
          <a:lstStyle/>
          <a:p>
            <a:pPr eaLnBrk="1" hangingPunct="1">
              <a:defRPr/>
            </a:pPr>
            <a:r>
              <a:rPr lang="en-US" dirty="0"/>
              <a:t>O</a:t>
            </a:r>
            <a:r>
              <a:rPr lang="en-US" dirty="0" smtClean="0"/>
              <a:t>ther </a:t>
            </a:r>
            <a:r>
              <a:rPr lang="en-US" dirty="0"/>
              <a:t>Internet </a:t>
            </a:r>
            <a:r>
              <a:rPr lang="en-US" dirty="0" smtClean="0"/>
              <a:t>addressing systems</a:t>
            </a:r>
            <a:endParaRPr lang="en-US" sz="3200" dirty="0" smtClean="0">
              <a:effectLst/>
            </a:endParaRPr>
          </a:p>
          <a:p>
            <a:pPr marL="914400" lvl="1" indent="-457200"/>
            <a:r>
              <a:rPr lang="en-US" kern="1200" dirty="0" smtClean="0">
                <a:latin typeface="Arial" charset="0"/>
              </a:rPr>
              <a:t>Internet Protocol version 6 (IPv6), developed by IETF, uses 128-bit addressing instead of 32-bit</a:t>
            </a:r>
          </a:p>
          <a:p>
            <a:pPr marL="914400" lvl="1" indent="-457200"/>
            <a:r>
              <a:rPr lang="en-US" kern="1200" dirty="0" smtClean="0">
                <a:latin typeface="Arial" charset="0"/>
              </a:rPr>
              <a:t>XXXX:XXXX:XXXX:XXXX:XXXX:XXXX:XXXX:XXXX </a:t>
            </a:r>
          </a:p>
          <a:p>
            <a:pPr marL="1257300" lvl="1" indent="-342900">
              <a:buFont typeface="Arial" pitchFamily="34" charset="0"/>
              <a:buChar char="•"/>
            </a:pPr>
            <a:r>
              <a:rPr lang="en-US" sz="2400" kern="1200" dirty="0" smtClean="0">
                <a:latin typeface="Arial" charset="0"/>
              </a:rPr>
              <a:t>Each X is a hexadecimal digit</a:t>
            </a:r>
          </a:p>
          <a:p>
            <a:pPr marL="1257300" lvl="1" indent="-342900">
              <a:buFont typeface="Arial" pitchFamily="34" charset="0"/>
              <a:buChar char="•"/>
            </a:pPr>
            <a:r>
              <a:rPr lang="en-US" sz="2400" kern="1200" dirty="0" smtClean="0">
                <a:latin typeface="Arial" charset="0"/>
              </a:rPr>
              <a:t>Hexadecimal is base-16 number system</a:t>
            </a:r>
          </a:p>
          <a:p>
            <a:pPr marL="1257300" lvl="1" indent="-342900">
              <a:buFont typeface="Arial" pitchFamily="34" charset="0"/>
              <a:buChar char="•"/>
            </a:pPr>
            <a:r>
              <a:rPr lang="en-US" sz="2400" kern="1200" dirty="0" smtClean="0">
                <a:latin typeface="Arial" charset="0"/>
              </a:rPr>
              <a:t>Uses 0</a:t>
            </a:r>
            <a:r>
              <a:rPr lang="en-US" sz="2400" kern="1200" dirty="0" smtClean="0">
                <a:latin typeface="Arial" panose="020B0604020202020204" pitchFamily="34" charset="0"/>
                <a:cs typeface="Arial" panose="020B0604020202020204" pitchFamily="34" charset="0"/>
              </a:rPr>
              <a:t>–</a:t>
            </a:r>
            <a:r>
              <a:rPr lang="en-US" sz="2400" kern="1200" dirty="0" smtClean="0">
                <a:latin typeface="Arial" charset="0"/>
              </a:rPr>
              <a:t>9 or A</a:t>
            </a:r>
            <a:r>
              <a:rPr lang="en-US" sz="2400" kern="1200" dirty="0" smtClean="0">
                <a:latin typeface="Arial" panose="020B0604020202020204" pitchFamily="34" charset="0"/>
                <a:cs typeface="Arial" panose="020B0604020202020204" pitchFamily="34" charset="0"/>
              </a:rPr>
              <a:t>–</a:t>
            </a:r>
            <a:r>
              <a:rPr lang="en-US" sz="2400" kern="1200" dirty="0" smtClean="0">
                <a:latin typeface="Arial" charset="0"/>
              </a:rPr>
              <a:t>F</a:t>
            </a:r>
            <a:endParaRPr lang="en-US" sz="3200" kern="1200" dirty="0" smtClean="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30</a:t>
            </a:fld>
            <a:endParaRPr lang="en-US" b="1" dirty="0"/>
          </a:p>
        </p:txBody>
      </p:sp>
    </p:spTree>
    <p:extLst>
      <p:ext uri="{BB962C8B-B14F-4D97-AF65-F5344CB8AC3E}">
        <p14:creationId xmlns:p14="http://schemas.microsoft.com/office/powerpoint/2010/main" val="11877728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Addresses (cont.)</a:t>
            </a:r>
            <a:endParaRPr lang="en-US" dirty="0" smtClean="0"/>
          </a:p>
        </p:txBody>
      </p:sp>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eaLnBrk="1" hangingPunct="1">
              <a:defRPr/>
            </a:pPr>
            <a:r>
              <a:rPr lang="en-US" dirty="0" smtClean="0"/>
              <a:t>IPV6</a:t>
            </a:r>
            <a:endParaRPr lang="en-US" sz="3200" dirty="0" smtClean="0">
              <a:effectLst/>
            </a:endParaRPr>
          </a:p>
          <a:p>
            <a:pPr marL="914400" lvl="1" indent="-457200"/>
            <a:r>
              <a:rPr lang="en-US" kern="1200" dirty="0">
                <a:latin typeface="Arial" charset="0"/>
              </a:rPr>
              <a:t>Makes much larger number of IP addresses available (340 followed by 36 </a:t>
            </a:r>
            <a:r>
              <a:rPr lang="en-US" kern="1200" dirty="0" err="1">
                <a:latin typeface="Arial" charset="0"/>
              </a:rPr>
              <a:t>zeros</a:t>
            </a:r>
            <a:r>
              <a:rPr lang="en-US" kern="1200" dirty="0">
                <a:latin typeface="Arial" charset="0"/>
              </a:rPr>
              <a:t>)</a:t>
            </a:r>
            <a:endParaRPr lang="en-US" sz="3200" kern="1200" dirty="0">
              <a:latin typeface="Arial" charset="0"/>
            </a:endParaRPr>
          </a:p>
          <a:p>
            <a:pPr marL="914400" lvl="1" indent="-457200"/>
            <a:r>
              <a:rPr lang="en-US" kern="1200" dirty="0" smtClean="0">
                <a:latin typeface="Arial" charset="0"/>
              </a:rPr>
              <a:t>All modern operating systems handle both IPv4 and IPv6</a:t>
            </a:r>
          </a:p>
          <a:p>
            <a:pPr marL="914400" lvl="1" indent="-457200"/>
            <a:r>
              <a:rPr lang="en-US" kern="1200" dirty="0" smtClean="0">
                <a:latin typeface="Arial" charset="0"/>
              </a:rPr>
              <a:t>Majority of routing still uses IPv4</a:t>
            </a:r>
          </a:p>
          <a:p>
            <a:pPr marL="914400" lvl="1" indent="-457200"/>
            <a:r>
              <a:rPr lang="en-US" kern="1200" dirty="0" smtClean="0">
                <a:latin typeface="Arial" charset="0"/>
              </a:rPr>
              <a:t>IPv6 conversion will accelerate as IPv4 addresses are running out</a:t>
            </a:r>
            <a:endParaRPr lang="en-US" sz="3200" kern="1200" dirty="0" smtClean="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31</a:t>
            </a:fld>
            <a:endParaRPr lang="en-US" b="1" dirty="0"/>
          </a:p>
        </p:txBody>
      </p:sp>
    </p:spTree>
    <p:extLst>
      <p:ext uri="{BB962C8B-B14F-4D97-AF65-F5344CB8AC3E}">
        <p14:creationId xmlns:p14="http://schemas.microsoft.com/office/powerpoint/2010/main" val="16168208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Addresses (cont.)</a:t>
            </a:r>
            <a:endParaRPr lang="en-US" dirty="0" smtClean="0"/>
          </a:p>
        </p:txBody>
      </p:sp>
      <p:sp>
        <p:nvSpPr>
          <p:cNvPr id="140291" name="Rectangle 3"/>
          <p:cNvSpPr>
            <a:spLocks noGrp="1" noChangeArrowheads="1"/>
          </p:cNvSpPr>
          <p:nvPr>
            <p:ph idx="1"/>
          </p:nvPr>
        </p:nvSpPr>
        <p:spPr>
          <a:xfrm>
            <a:off x="457199" y="1631950"/>
            <a:ext cx="8229601" cy="4845050"/>
          </a:xfrm>
          <a:ln>
            <a:solidFill>
              <a:schemeClr val="bg1"/>
            </a:solidFill>
          </a:ln>
        </p:spPr>
        <p:txBody>
          <a:bodyPr/>
          <a:lstStyle/>
          <a:p>
            <a:pPr eaLnBrk="1" hangingPunct="1">
              <a:defRPr/>
            </a:pPr>
            <a:r>
              <a:rPr lang="en-US" dirty="0"/>
              <a:t>How </a:t>
            </a:r>
            <a:r>
              <a:rPr lang="en-US" dirty="0" smtClean="0"/>
              <a:t>computer gets IP address (either/or)</a:t>
            </a:r>
            <a:endParaRPr lang="en-US" sz="3200" dirty="0" smtClean="0">
              <a:effectLst/>
            </a:endParaRPr>
          </a:p>
          <a:p>
            <a:pPr marL="914400" lvl="1" indent="-457200"/>
            <a:r>
              <a:rPr lang="en-US" kern="1200" dirty="0" smtClean="0">
                <a:latin typeface="Arial" charset="0"/>
              </a:rPr>
              <a:t>Static</a:t>
            </a:r>
          </a:p>
          <a:p>
            <a:pPr marL="1257300" lvl="1" indent="-342900">
              <a:buFont typeface="Arial" pitchFamily="34" charset="0"/>
              <a:buChar char="•"/>
            </a:pPr>
            <a:r>
              <a:rPr lang="en-US" sz="2400" kern="1200" dirty="0" smtClean="0">
                <a:latin typeface="Arial" charset="0"/>
              </a:rPr>
              <a:t>IP address never changes</a:t>
            </a:r>
          </a:p>
          <a:p>
            <a:pPr marL="1257300" lvl="1" indent="-342900">
              <a:buFont typeface="Arial" pitchFamily="34" charset="0"/>
              <a:buChar char="•"/>
            </a:pPr>
            <a:r>
              <a:rPr lang="en-US" sz="2400" kern="1200" dirty="0" smtClean="0">
                <a:latin typeface="Arial" charset="0"/>
              </a:rPr>
              <a:t>Assigned by network administrator or ISP</a:t>
            </a:r>
          </a:p>
          <a:p>
            <a:pPr marL="914400" lvl="1" indent="-457200"/>
            <a:r>
              <a:rPr lang="en-US" kern="1200" dirty="0" smtClean="0">
                <a:latin typeface="Arial" charset="0"/>
              </a:rPr>
              <a:t>Dynamic</a:t>
            </a:r>
          </a:p>
          <a:p>
            <a:pPr marL="1257300" lvl="1" indent="-342900">
              <a:buFont typeface="Arial" pitchFamily="34" charset="0"/>
              <a:buChar char="•"/>
            </a:pPr>
            <a:r>
              <a:rPr lang="en-US" sz="2400" kern="1200" dirty="0" smtClean="0">
                <a:latin typeface="Arial" charset="0"/>
              </a:rPr>
              <a:t>IP address is temporary</a:t>
            </a:r>
          </a:p>
          <a:p>
            <a:pPr marL="1257300" lvl="1" indent="-342900">
              <a:buFont typeface="Arial" pitchFamily="34" charset="0"/>
              <a:buChar char="•"/>
            </a:pPr>
            <a:r>
              <a:rPr lang="en-US" sz="2400" kern="1200" dirty="0" smtClean="0">
                <a:latin typeface="Arial" charset="0"/>
              </a:rPr>
              <a:t>Assigned from pool of addresses</a:t>
            </a:r>
          </a:p>
          <a:p>
            <a:pPr marL="1257300" lvl="1" indent="-342900">
              <a:buFont typeface="Arial" pitchFamily="34" charset="0"/>
              <a:buChar char="•"/>
            </a:pPr>
            <a:r>
              <a:rPr lang="en-US" sz="2400" kern="1200" dirty="0" smtClean="0">
                <a:latin typeface="Arial" charset="0"/>
              </a:rPr>
              <a:t>More common</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32</a:t>
            </a:fld>
            <a:endParaRPr lang="en-US" b="1" dirty="0"/>
          </a:p>
        </p:txBody>
      </p:sp>
    </p:spTree>
    <p:extLst>
      <p:ext uri="{BB962C8B-B14F-4D97-AF65-F5344CB8AC3E}">
        <p14:creationId xmlns:p14="http://schemas.microsoft.com/office/powerpoint/2010/main" val="7808511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291">
                                            <p:txEl>
                                              <p:pRg st="7" end="7"/>
                                            </p:txEl>
                                          </p:spTgt>
                                        </p:tgtEl>
                                        <p:attrNameLst>
                                          <p:attrName>style.visibility</p:attrName>
                                        </p:attrNameLst>
                                      </p:cBhvr>
                                      <p:to>
                                        <p:strVal val="visible"/>
                                      </p:to>
                                    </p:set>
                                    <p:animEffect transition="in" filter="fade">
                                      <p:cBhvr>
                                        <p:cTn id="42" dur="500"/>
                                        <p:tgtEl>
                                          <p:spTgt spid="140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Addresses (cont.)</a:t>
            </a:r>
            <a:endParaRPr lang="en-US" dirty="0" smtClean="0"/>
          </a:p>
        </p:txBody>
      </p:sp>
      <p:sp>
        <p:nvSpPr>
          <p:cNvPr id="140291" name="Rectangle 3"/>
          <p:cNvSpPr>
            <a:spLocks noGrp="1" noChangeArrowheads="1"/>
          </p:cNvSpPr>
          <p:nvPr>
            <p:ph idx="1"/>
          </p:nvPr>
        </p:nvSpPr>
        <p:spPr>
          <a:xfrm>
            <a:off x="457199" y="1631950"/>
            <a:ext cx="8229601" cy="4845050"/>
          </a:xfrm>
          <a:ln>
            <a:solidFill>
              <a:schemeClr val="bg1"/>
            </a:solidFill>
          </a:ln>
        </p:spPr>
        <p:txBody>
          <a:bodyPr/>
          <a:lstStyle/>
          <a:p>
            <a:pPr eaLnBrk="1" hangingPunct="1">
              <a:defRPr/>
            </a:pPr>
            <a:r>
              <a:rPr lang="en-US" dirty="0"/>
              <a:t>How </a:t>
            </a:r>
            <a:r>
              <a:rPr lang="en-US" dirty="0" smtClean="0"/>
              <a:t>dynamic addresses are assigned</a:t>
            </a:r>
            <a:endParaRPr lang="en-US" sz="3200" dirty="0" smtClean="0">
              <a:effectLst/>
            </a:endParaRPr>
          </a:p>
          <a:p>
            <a:pPr marL="914400" lvl="1" indent="-457200"/>
            <a:r>
              <a:rPr lang="en-US" kern="1200" dirty="0" smtClean="0">
                <a:latin typeface="Arial" charset="0"/>
              </a:rPr>
              <a:t>Handled by Dynamic Host Configuration Protocol (DHCP)</a:t>
            </a:r>
          </a:p>
          <a:p>
            <a:pPr lvl="2"/>
            <a:r>
              <a:rPr lang="en-US" kern="1200" dirty="0" smtClean="0">
                <a:latin typeface="Arial" charset="0"/>
              </a:rPr>
              <a:t>Belongs to TCP/IP protocol suite</a:t>
            </a:r>
          </a:p>
          <a:p>
            <a:pPr lvl="2"/>
            <a:r>
              <a:rPr lang="en-US" kern="1200" dirty="0" smtClean="0">
                <a:latin typeface="Arial" charset="0"/>
              </a:rPr>
              <a:t>Takes from pool of available addresses on as-needed basis</a:t>
            </a:r>
          </a:p>
          <a:p>
            <a:pPr lvl="2"/>
            <a:r>
              <a:rPr lang="en-US" kern="1200" dirty="0" smtClean="0">
                <a:latin typeface="Arial" charset="0"/>
              </a:rPr>
              <a:t>Assigns address for duration of session</a:t>
            </a:r>
          </a:p>
          <a:p>
            <a:pPr marL="914400" lvl="1" indent="-457200"/>
            <a:r>
              <a:rPr lang="en-US" kern="1200" dirty="0" smtClean="0">
                <a:latin typeface="Arial" charset="0"/>
              </a:rPr>
              <a:t>Might not be the same from session to session</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33</a:t>
            </a:fld>
            <a:endParaRPr lang="en-US" b="1" dirty="0"/>
          </a:p>
        </p:txBody>
      </p:sp>
    </p:spTree>
    <p:extLst>
      <p:ext uri="{BB962C8B-B14F-4D97-AF65-F5344CB8AC3E}">
        <p14:creationId xmlns:p14="http://schemas.microsoft.com/office/powerpoint/2010/main" val="34902625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a:t>IP Addresses (cont.)</a:t>
            </a:r>
            <a:endParaRPr lang="en-US" dirty="0" smtClean="0"/>
          </a:p>
        </p:txBody>
      </p:sp>
      <p:sp>
        <p:nvSpPr>
          <p:cNvPr id="140291" name="Rectangle 3"/>
          <p:cNvSpPr>
            <a:spLocks noGrp="1" noChangeArrowheads="1"/>
          </p:cNvSpPr>
          <p:nvPr>
            <p:ph idx="1"/>
          </p:nvPr>
        </p:nvSpPr>
        <p:spPr>
          <a:xfrm>
            <a:off x="457199" y="1631950"/>
            <a:ext cx="4720857" cy="4494213"/>
          </a:xfrm>
          <a:ln>
            <a:solidFill>
              <a:schemeClr val="bg1"/>
            </a:solidFill>
          </a:ln>
        </p:spPr>
        <p:txBody>
          <a:bodyPr/>
          <a:lstStyle/>
          <a:p>
            <a:pPr eaLnBrk="1" hangingPunct="1">
              <a:defRPr/>
            </a:pPr>
            <a:r>
              <a:rPr lang="en-US" dirty="0"/>
              <a:t>B</a:t>
            </a:r>
            <a:r>
              <a:rPr lang="en-US" dirty="0" smtClean="0"/>
              <a:t>enefits </a:t>
            </a:r>
            <a:r>
              <a:rPr lang="en-US" dirty="0"/>
              <a:t>of dynamic </a:t>
            </a:r>
            <a:r>
              <a:rPr lang="en-US" dirty="0" smtClean="0"/>
              <a:t>addressing</a:t>
            </a:r>
            <a:endParaRPr lang="en-US" dirty="0"/>
          </a:p>
          <a:p>
            <a:pPr marL="914400" lvl="1" indent="-457200"/>
            <a:r>
              <a:rPr lang="en-US" kern="1200" dirty="0" smtClean="0">
                <a:latin typeface="Arial" charset="0"/>
              </a:rPr>
              <a:t>Provides more secure environment</a:t>
            </a:r>
          </a:p>
          <a:p>
            <a:pPr marL="914400" lvl="1" indent="-457200"/>
            <a:r>
              <a:rPr lang="en-US" kern="1200" dirty="0" smtClean="0">
                <a:latin typeface="Arial" charset="0"/>
              </a:rPr>
              <a:t>Helps keep hackers out of system</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34</a:t>
            </a:fld>
            <a:endParaRPr lang="en-US"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475" y="1631950"/>
            <a:ext cx="3633110" cy="4621530"/>
          </a:xfrm>
          <a:prstGeom prst="rect">
            <a:avLst/>
          </a:prstGeom>
        </p:spPr>
      </p:pic>
    </p:spTree>
    <p:extLst>
      <p:ext uri="{BB962C8B-B14F-4D97-AF65-F5344CB8AC3E}">
        <p14:creationId xmlns:p14="http://schemas.microsoft.com/office/powerpoint/2010/main" val="1338718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smtClean="0"/>
              <a:t>Domain Names</a:t>
            </a:r>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a:t>Why IP addresses are not seen</a:t>
            </a:r>
          </a:p>
          <a:p>
            <a:pPr marL="914400" lvl="1" indent="-457200"/>
            <a:r>
              <a:rPr lang="en-US" kern="1200" dirty="0">
                <a:latin typeface="Arial" charset="0"/>
              </a:rPr>
              <a:t>Domain names take the place of IP address</a:t>
            </a:r>
          </a:p>
          <a:p>
            <a:pPr marL="914400" lvl="1" indent="-457200"/>
            <a:r>
              <a:rPr lang="en-US" kern="1200" dirty="0">
                <a:latin typeface="Arial" charset="0"/>
              </a:rPr>
              <a:t>Makes it easier for people to </a:t>
            </a:r>
            <a:r>
              <a:rPr lang="en-US" kern="1200" dirty="0" smtClean="0">
                <a:latin typeface="Arial" charset="0"/>
              </a:rPr>
              <a:t>remember</a:t>
            </a:r>
            <a:endParaRPr lang="en-US" dirty="0" smtClean="0"/>
          </a:p>
          <a:p>
            <a:pPr eaLnBrk="1" hangingPunct="1">
              <a:defRPr/>
            </a:pPr>
            <a:r>
              <a:rPr lang="en-US" dirty="0" smtClean="0"/>
              <a:t>How </a:t>
            </a:r>
            <a:r>
              <a:rPr lang="en-US" dirty="0"/>
              <a:t>domains </a:t>
            </a:r>
            <a:r>
              <a:rPr lang="en-US" dirty="0" smtClean="0"/>
              <a:t>are organized</a:t>
            </a:r>
            <a:endParaRPr lang="en-US" sz="3200" dirty="0" smtClean="0">
              <a:effectLst/>
            </a:endParaRPr>
          </a:p>
          <a:p>
            <a:pPr marL="914400" lvl="1" indent="-457200"/>
            <a:r>
              <a:rPr lang="en-US" kern="1200" dirty="0" smtClean="0">
                <a:latin typeface="Arial" charset="0"/>
              </a:rPr>
              <a:t>Organized by level</a:t>
            </a:r>
          </a:p>
          <a:p>
            <a:pPr marL="914400" lvl="1" indent="-457200"/>
            <a:r>
              <a:rPr lang="en-US" kern="1200" dirty="0" smtClean="0">
                <a:latin typeface="Arial" charset="0"/>
              </a:rPr>
              <a:t>Establish by ICANN</a:t>
            </a:r>
          </a:p>
          <a:p>
            <a:pPr marL="914400" lvl="1" indent="-457200"/>
            <a:r>
              <a:rPr lang="en-US" kern="1200" dirty="0" smtClean="0">
                <a:latin typeface="Arial" charset="0"/>
              </a:rPr>
              <a:t>Within TLDs are many second-level domains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35</a:t>
            </a:fld>
            <a:endParaRPr lang="en-US" b="1" dirty="0"/>
          </a:p>
        </p:txBody>
      </p:sp>
    </p:spTree>
    <p:extLst>
      <p:ext uri="{BB962C8B-B14F-4D97-AF65-F5344CB8AC3E}">
        <p14:creationId xmlns:p14="http://schemas.microsoft.com/office/powerpoint/2010/main" val="415754861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smtClean="0"/>
              <a:t>Domain Names</a:t>
            </a:r>
            <a:r>
              <a:rPr lang="en-US" sz="4000" dirty="0"/>
              <a:t> (cont.)</a:t>
            </a:r>
            <a:endParaRPr lang="en-US" sz="4000" dirty="0" smtClean="0"/>
          </a:p>
        </p:txBody>
      </p:sp>
      <p:sp>
        <p:nvSpPr>
          <p:cNvPr id="140291" name="Rectangle 3"/>
          <p:cNvSpPr>
            <a:spLocks noGrp="1" noChangeArrowheads="1"/>
          </p:cNvSpPr>
          <p:nvPr>
            <p:ph idx="1"/>
          </p:nvPr>
        </p:nvSpPr>
        <p:spPr>
          <a:xfrm>
            <a:off x="457199" y="1631950"/>
            <a:ext cx="8229601" cy="4433253"/>
          </a:xfrm>
          <a:ln>
            <a:solidFill>
              <a:schemeClr val="bg1"/>
            </a:solidFill>
          </a:ln>
        </p:spPr>
        <p:txBody>
          <a:bodyPr/>
          <a:lstStyle/>
          <a:p>
            <a:pPr eaLnBrk="1" hangingPunct="1">
              <a:defRPr/>
            </a:pPr>
            <a:r>
              <a:rPr lang="en-US" dirty="0" smtClean="0"/>
              <a:t>Controlling </a:t>
            </a:r>
            <a:r>
              <a:rPr lang="en-US" dirty="0"/>
              <a:t>domain name </a:t>
            </a:r>
            <a:r>
              <a:rPr lang="en-US" dirty="0" smtClean="0"/>
              <a:t>registration</a:t>
            </a:r>
            <a:endParaRPr lang="en-US" sz="3200" dirty="0" smtClean="0">
              <a:effectLst/>
            </a:endParaRPr>
          </a:p>
          <a:p>
            <a:pPr marL="914400" lvl="1" indent="-457200"/>
            <a:r>
              <a:rPr lang="en-US" kern="1200" dirty="0" smtClean="0">
                <a:latin typeface="Arial" charset="0"/>
              </a:rPr>
              <a:t>ICANN assigns one company for each TLD</a:t>
            </a:r>
          </a:p>
          <a:p>
            <a:pPr marL="914400" lvl="1" indent="-457200"/>
            <a:r>
              <a:rPr lang="en-US" kern="1200" dirty="0" smtClean="0">
                <a:latin typeface="Arial" charset="0"/>
              </a:rPr>
              <a:t>Maintains database of all registered domains and contact information</a:t>
            </a:r>
          </a:p>
          <a:p>
            <a:pPr marL="914400" lvl="1" indent="-457200"/>
            <a:r>
              <a:rPr lang="en-US" kern="1200" dirty="0">
                <a:latin typeface="Arial" charset="0"/>
              </a:rPr>
              <a:t>Country-specific domains </a:t>
            </a:r>
            <a:r>
              <a:rPr lang="en-US" kern="1200" dirty="0" smtClean="0">
                <a:latin typeface="Arial" charset="0"/>
              </a:rPr>
              <a:t>controlled </a:t>
            </a:r>
            <a:r>
              <a:rPr lang="en-US" kern="1200" dirty="0">
                <a:latin typeface="Arial" charset="0"/>
              </a:rPr>
              <a:t>by groups in those countries</a:t>
            </a:r>
          </a:p>
          <a:p>
            <a:pPr marL="914400" lvl="1" indent="-457200"/>
            <a:r>
              <a:rPr lang="en-US" kern="1200" dirty="0">
                <a:latin typeface="Arial" charset="0"/>
              </a:rPr>
              <a:t>Complete list of </a:t>
            </a:r>
            <a:r>
              <a:rPr lang="en-US" kern="1200" dirty="0" smtClean="0">
                <a:latin typeface="Arial" charset="0"/>
              </a:rPr>
              <a:t>TLDs </a:t>
            </a:r>
            <a:r>
              <a:rPr lang="en-US" kern="1200" dirty="0">
                <a:latin typeface="Arial" charset="0"/>
              </a:rPr>
              <a:t>are found on Internet Assigned Numbers Authority site (iana.org</a:t>
            </a:r>
            <a:r>
              <a:rPr lang="en-US" kern="1200" dirty="0" smtClean="0">
                <a:latin typeface="Arial" charset="0"/>
              </a:rPr>
              <a:t>)</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36</a:t>
            </a:fld>
            <a:endParaRPr lang="en-US" b="1" dirty="0"/>
          </a:p>
        </p:txBody>
      </p:sp>
    </p:spTree>
    <p:extLst>
      <p:ext uri="{BB962C8B-B14F-4D97-AF65-F5344CB8AC3E}">
        <p14:creationId xmlns:p14="http://schemas.microsoft.com/office/powerpoint/2010/main" val="4209159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smtClean="0"/>
              <a:t>Domain Names</a:t>
            </a:r>
            <a:r>
              <a:rPr lang="en-US" sz="4000" dirty="0"/>
              <a:t> (cont.)</a:t>
            </a:r>
            <a:endParaRPr lang="en-US" sz="4000" dirty="0" smtClean="0"/>
          </a:p>
        </p:txBody>
      </p:sp>
      <p:sp>
        <p:nvSpPr>
          <p:cNvPr id="140291" name="Rectangle 3"/>
          <p:cNvSpPr>
            <a:spLocks noGrp="1" noChangeArrowheads="1"/>
          </p:cNvSpPr>
          <p:nvPr>
            <p:ph idx="1"/>
          </p:nvPr>
        </p:nvSpPr>
        <p:spPr>
          <a:xfrm>
            <a:off x="457199" y="1631950"/>
            <a:ext cx="8229601" cy="4494214"/>
          </a:xfrm>
          <a:ln>
            <a:solidFill>
              <a:schemeClr val="bg1"/>
            </a:solidFill>
          </a:ln>
        </p:spPr>
        <p:txBody>
          <a:bodyPr/>
          <a:lstStyle/>
          <a:p>
            <a:pPr eaLnBrk="1" hangingPunct="1">
              <a:defRPr/>
            </a:pPr>
            <a:r>
              <a:rPr lang="en-US" dirty="0"/>
              <a:t>How </a:t>
            </a:r>
            <a:r>
              <a:rPr lang="en-US" dirty="0" smtClean="0"/>
              <a:t>computer knows IP address </a:t>
            </a:r>
            <a:r>
              <a:rPr lang="en-US" dirty="0"/>
              <a:t>of another </a:t>
            </a:r>
            <a:r>
              <a:rPr lang="en-US" dirty="0" smtClean="0"/>
              <a:t>computer</a:t>
            </a:r>
            <a:endParaRPr lang="en-US" sz="3200" dirty="0" smtClean="0">
              <a:effectLst/>
            </a:endParaRPr>
          </a:p>
          <a:p>
            <a:pPr marL="914400" lvl="1" indent="-457200"/>
            <a:r>
              <a:rPr lang="en-US" kern="1200" dirty="0" smtClean="0">
                <a:latin typeface="Arial" charset="0"/>
              </a:rPr>
              <a:t>Computer converts URL to IP address by consulting database on domain name system (DNS) server</a:t>
            </a:r>
          </a:p>
          <a:p>
            <a:pPr marL="914400" lvl="1" indent="-457200"/>
            <a:r>
              <a:rPr lang="en-US" kern="1200" dirty="0" smtClean="0">
                <a:latin typeface="Arial" charset="0"/>
              </a:rPr>
              <a:t>Functions like a phone book for the Internet</a:t>
            </a:r>
          </a:p>
          <a:p>
            <a:pPr marL="914400" lvl="1" indent="-457200"/>
            <a:r>
              <a:rPr lang="en-US" dirty="0"/>
              <a:t>Root DNS </a:t>
            </a:r>
            <a:r>
              <a:rPr lang="en-US" dirty="0" smtClean="0"/>
              <a:t>server—knows location </a:t>
            </a:r>
            <a:r>
              <a:rPr lang="en-US" dirty="0"/>
              <a:t>of </a:t>
            </a:r>
            <a:r>
              <a:rPr lang="en-US" dirty="0" smtClean="0"/>
              <a:t>DNS </a:t>
            </a:r>
            <a:r>
              <a:rPr lang="en-US" dirty="0"/>
              <a:t>servers that contain </a:t>
            </a:r>
            <a:r>
              <a:rPr lang="en-US" dirty="0" smtClean="0"/>
              <a:t>master </a:t>
            </a:r>
            <a:r>
              <a:rPr lang="en-US" dirty="0"/>
              <a:t>listings for </a:t>
            </a:r>
            <a:r>
              <a:rPr lang="en-US" dirty="0" smtClean="0"/>
              <a:t>TLD</a:t>
            </a:r>
            <a:endParaRPr lang="en-US" dirty="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37</a:t>
            </a:fld>
            <a:endParaRPr lang="en-US" b="1" dirty="0"/>
          </a:p>
        </p:txBody>
      </p:sp>
    </p:spTree>
    <p:extLst>
      <p:ext uri="{BB962C8B-B14F-4D97-AF65-F5344CB8AC3E}">
        <p14:creationId xmlns:p14="http://schemas.microsoft.com/office/powerpoint/2010/main" val="39721788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75947" y="228600"/>
            <a:ext cx="8387054" cy="1066800"/>
          </a:xfrm>
        </p:spPr>
        <p:txBody>
          <a:bodyPr/>
          <a:lstStyle/>
          <a:p>
            <a:pPr eaLnBrk="1" hangingPunct="1">
              <a:defRPr/>
            </a:pPr>
            <a:r>
              <a:rPr lang="en-US" sz="2800" dirty="0"/>
              <a:t>Internet Identity: IP </a:t>
            </a:r>
            <a:r>
              <a:rPr lang="en-US" sz="2800" dirty="0" smtClean="0"/>
              <a:t>Addresses and </a:t>
            </a:r>
            <a:r>
              <a:rPr lang="en-US" sz="2800" dirty="0"/>
              <a:t>Domain Names</a:t>
            </a:r>
            <a:r>
              <a:rPr lang="en-US" dirty="0"/>
              <a:t/>
            </a:r>
            <a:br>
              <a:rPr lang="en-US" dirty="0"/>
            </a:br>
            <a:r>
              <a:rPr lang="en-US" sz="4000" dirty="0" smtClean="0"/>
              <a:t>Domain Names (cont.)</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38</a:t>
            </a:fld>
            <a:endParaRPr lang="en-US"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47" y="1752600"/>
            <a:ext cx="8366442" cy="3352800"/>
          </a:xfrm>
          <a:prstGeom prst="rect">
            <a:avLst/>
          </a:prstGeom>
        </p:spPr>
      </p:pic>
    </p:spTree>
    <p:extLst>
      <p:ext uri="{BB962C8B-B14F-4D97-AF65-F5344CB8AC3E}">
        <p14:creationId xmlns:p14="http://schemas.microsoft.com/office/powerpoint/2010/main" val="13982253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The Management of the Internet</a:t>
            </a:r>
          </a:p>
        </p:txBody>
      </p:sp>
      <p:sp>
        <p:nvSpPr>
          <p:cNvPr id="140291" name="Rectangle 3"/>
          <p:cNvSpPr>
            <a:spLocks noGrp="1" noChangeArrowheads="1"/>
          </p:cNvSpPr>
          <p:nvPr>
            <p:ph idx="1"/>
          </p:nvPr>
        </p:nvSpPr>
        <p:spPr>
          <a:xfrm>
            <a:off x="457200" y="1631950"/>
            <a:ext cx="8229600" cy="4875176"/>
          </a:xfrm>
          <a:ln>
            <a:solidFill>
              <a:schemeClr val="bg1"/>
            </a:solidFill>
          </a:ln>
        </p:spPr>
        <p:txBody>
          <a:bodyPr/>
          <a:lstStyle/>
          <a:p>
            <a:pPr eaLnBrk="1" hangingPunct="1">
              <a:lnSpc>
                <a:spcPct val="105000"/>
              </a:lnSpc>
              <a:defRPr/>
            </a:pPr>
            <a:r>
              <a:rPr lang="en-US" dirty="0" smtClean="0"/>
              <a:t>Ownership of </a:t>
            </a:r>
            <a:r>
              <a:rPr lang="en-US" dirty="0"/>
              <a:t>the </a:t>
            </a:r>
            <a:r>
              <a:rPr lang="en-US" dirty="0" smtClean="0"/>
              <a:t>Internet</a:t>
            </a:r>
            <a:endParaRPr lang="en-US" sz="3200" dirty="0" smtClean="0">
              <a:effectLst/>
            </a:endParaRPr>
          </a:p>
          <a:p>
            <a:pPr marL="914400" indent="-457200" eaLnBrk="1" hangingPunct="1">
              <a:lnSpc>
                <a:spcPct val="105000"/>
              </a:lnSpc>
              <a:buFont typeface="Arial" pitchFamily="34" charset="0"/>
              <a:buChar char="–"/>
              <a:defRPr/>
            </a:pPr>
            <a:r>
              <a:rPr lang="en-US" sz="2800" dirty="0" smtClean="0">
                <a:effectLst/>
              </a:rPr>
              <a:t>Local networks are owned by:</a:t>
            </a:r>
          </a:p>
          <a:p>
            <a:pPr marL="1257300" lvl="1" indent="-342900" eaLnBrk="1" hangingPunct="1">
              <a:lnSpc>
                <a:spcPct val="105000"/>
              </a:lnSpc>
              <a:buFont typeface="Arial" pitchFamily="34" charset="0"/>
              <a:buChar char="•"/>
              <a:defRPr/>
            </a:pPr>
            <a:r>
              <a:rPr lang="en-US" sz="2400" dirty="0" smtClean="0">
                <a:effectLst/>
              </a:rPr>
              <a:t>Individuals</a:t>
            </a:r>
          </a:p>
          <a:p>
            <a:pPr marL="1257300" lvl="1" indent="-342900" eaLnBrk="1" hangingPunct="1">
              <a:lnSpc>
                <a:spcPct val="105000"/>
              </a:lnSpc>
              <a:buFont typeface="Arial" pitchFamily="34" charset="0"/>
              <a:buChar char="•"/>
              <a:defRPr/>
            </a:pPr>
            <a:r>
              <a:rPr lang="en-US" sz="2400" dirty="0" smtClean="0">
                <a:effectLst/>
              </a:rPr>
              <a:t>Universities</a:t>
            </a:r>
          </a:p>
          <a:p>
            <a:pPr marL="1257300" lvl="1" indent="-342900" eaLnBrk="1" hangingPunct="1">
              <a:lnSpc>
                <a:spcPct val="105000"/>
              </a:lnSpc>
              <a:buFont typeface="Arial" pitchFamily="34" charset="0"/>
              <a:buChar char="•"/>
              <a:defRPr/>
            </a:pPr>
            <a:r>
              <a:rPr lang="en-US" sz="2400" dirty="0" smtClean="0">
                <a:effectLst/>
              </a:rPr>
              <a:t>Government agencies</a:t>
            </a:r>
          </a:p>
          <a:p>
            <a:pPr marL="1257300" lvl="1" indent="-342900" eaLnBrk="1" hangingPunct="1">
              <a:lnSpc>
                <a:spcPct val="105000"/>
              </a:lnSpc>
              <a:buFont typeface="Arial" pitchFamily="34" charset="0"/>
              <a:buChar char="•"/>
              <a:defRPr/>
            </a:pPr>
            <a:r>
              <a:rPr lang="en-US" sz="2400" dirty="0" smtClean="0">
                <a:effectLst/>
              </a:rPr>
              <a:t>Private companies</a:t>
            </a:r>
          </a:p>
          <a:p>
            <a:pPr marL="914400" indent="-457200" eaLnBrk="1" hangingPunct="1">
              <a:lnSpc>
                <a:spcPct val="105000"/>
              </a:lnSpc>
              <a:buFont typeface="Arial" pitchFamily="34" charset="0"/>
              <a:buChar char="–"/>
              <a:defRPr/>
            </a:pPr>
            <a:r>
              <a:rPr lang="en-US" sz="2800" dirty="0" smtClean="0">
                <a:effectLst/>
              </a:rPr>
              <a:t>Infrastructure (high-speed data lines) is owned by:</a:t>
            </a:r>
          </a:p>
          <a:p>
            <a:pPr marL="1257300" lvl="1" indent="-342900" eaLnBrk="1" hangingPunct="1">
              <a:lnSpc>
                <a:spcPct val="105000"/>
              </a:lnSpc>
              <a:buFont typeface="Arial" pitchFamily="34" charset="0"/>
              <a:buChar char="•"/>
              <a:defRPr/>
            </a:pPr>
            <a:r>
              <a:rPr lang="en-US" sz="2400" dirty="0" smtClean="0">
                <a:effectLst/>
              </a:rPr>
              <a:t>Government entities</a:t>
            </a:r>
          </a:p>
          <a:p>
            <a:pPr marL="1257300" lvl="1" indent="-342900" eaLnBrk="1" hangingPunct="1">
              <a:lnSpc>
                <a:spcPct val="105000"/>
              </a:lnSpc>
              <a:buFont typeface="Arial" pitchFamily="34" charset="0"/>
              <a:buChar char="•"/>
              <a:defRPr/>
            </a:pPr>
            <a:r>
              <a:rPr lang="en-US" sz="2400" dirty="0" smtClean="0"/>
              <a:t>Privately held companies</a:t>
            </a:r>
            <a:endParaRPr lang="en-US" sz="24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a:t>
            </a:fld>
            <a:endParaRPr lang="en-US" b="1" dirty="0"/>
          </a:p>
        </p:txBody>
      </p:sp>
    </p:spTree>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291">
                                            <p:txEl>
                                              <p:pRg st="7" end="7"/>
                                            </p:txEl>
                                          </p:spTgt>
                                        </p:tgtEl>
                                        <p:attrNameLst>
                                          <p:attrName>style.visibility</p:attrName>
                                        </p:attrNameLst>
                                      </p:cBhvr>
                                      <p:to>
                                        <p:strVal val="visible"/>
                                      </p:to>
                                    </p:set>
                                    <p:animEffect transition="in" filter="fade">
                                      <p:cBhvr>
                                        <p:cTn id="42" dur="500"/>
                                        <p:tgtEl>
                                          <p:spTgt spid="1402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0291">
                                            <p:txEl>
                                              <p:pRg st="8" end="8"/>
                                            </p:txEl>
                                          </p:spTgt>
                                        </p:tgtEl>
                                        <p:attrNameLst>
                                          <p:attrName>style.visibility</p:attrName>
                                        </p:attrNameLst>
                                      </p:cBhvr>
                                      <p:to>
                                        <p:strVal val="visible"/>
                                      </p:to>
                                    </p:set>
                                    <p:animEffect transition="in" filter="fade">
                                      <p:cBhvr>
                                        <p:cTn id="47" dur="500"/>
                                        <p:tgtEl>
                                          <p:spTgt spid="1402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r>
              <a:rPr lang="en-US" sz="3200" dirty="0" smtClean="0"/>
              <a:t>Coding and Communicating on the Internet</a:t>
            </a:r>
            <a:endParaRPr lang="en-US" sz="4000" dirty="0" smtClean="0"/>
          </a:p>
        </p:txBody>
      </p:sp>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eaLnBrk="1" hangingPunct="1">
              <a:defRPr/>
            </a:pPr>
            <a:r>
              <a:rPr lang="en-US" dirty="0" smtClean="0"/>
              <a:t>Special languages are used</a:t>
            </a:r>
          </a:p>
          <a:p>
            <a:pPr marL="914400" lvl="1" indent="-457200" eaLnBrk="1" hangingPunct="1">
              <a:defRPr/>
            </a:pPr>
            <a:r>
              <a:rPr lang="en-US" kern="1200" dirty="0">
                <a:latin typeface="Arial" charset="0"/>
              </a:rPr>
              <a:t>e</a:t>
            </a:r>
            <a:r>
              <a:rPr lang="en-US" kern="1200" dirty="0" smtClean="0">
                <a:latin typeface="Arial" charset="0"/>
              </a:rPr>
              <a:t>.g.HTML</a:t>
            </a:r>
          </a:p>
          <a:p>
            <a:pPr eaLnBrk="1" hangingPunct="1">
              <a:defRPr/>
            </a:pPr>
            <a:r>
              <a:rPr lang="en-US" kern="1200" dirty="0">
                <a:latin typeface="Arial" charset="0"/>
              </a:rPr>
              <a:t>S</a:t>
            </a:r>
            <a:r>
              <a:rPr lang="en-US" kern="1200" dirty="0" smtClean="0">
                <a:latin typeface="Arial" charset="0"/>
              </a:rPr>
              <a:t>pecial protocols</a:t>
            </a:r>
          </a:p>
          <a:p>
            <a:pPr marL="914400" lvl="1" indent="-457200" eaLnBrk="1" hangingPunct="1">
              <a:defRPr/>
            </a:pPr>
            <a:r>
              <a:rPr lang="en-US" kern="1200" dirty="0">
                <a:latin typeface="Arial" charset="0"/>
              </a:rPr>
              <a:t>e</a:t>
            </a:r>
            <a:r>
              <a:rPr lang="en-US" kern="1200" dirty="0" smtClean="0">
                <a:latin typeface="Arial" charset="0"/>
              </a:rPr>
              <a:t>.g. HTTP</a:t>
            </a:r>
            <a:endParaRPr lang="en-US" sz="2000" kern="1200" dirty="0" smtClean="0">
              <a:latin typeface="Arial" charset="0"/>
            </a:endParaRPr>
          </a:p>
          <a:p>
            <a:pPr eaLnBrk="1" hangingPunct="1">
              <a:defRPr/>
            </a:pPr>
            <a:r>
              <a:rPr lang="en-US" kern="1200" dirty="0" smtClean="0">
                <a:latin typeface="Arial" charset="0"/>
              </a:rPr>
              <a:t>Facilitate communication between computers using different system and application software</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39</a:t>
            </a:fld>
            <a:endParaRPr lang="en-US" b="1" dirty="0"/>
          </a:p>
        </p:txBody>
      </p:sp>
    </p:spTree>
    <p:extLst>
      <p:ext uri="{BB962C8B-B14F-4D97-AF65-F5344CB8AC3E}">
        <p14:creationId xmlns:p14="http://schemas.microsoft.com/office/powerpoint/2010/main" val="2583665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r>
              <a:rPr lang="en-US" sz="3200" dirty="0"/>
              <a:t>HTML, XML, and </a:t>
            </a:r>
            <a:r>
              <a:rPr lang="en-US" sz="3200" dirty="0" smtClean="0"/>
              <a:t>Other Web Building Blocks</a:t>
            </a:r>
            <a:r>
              <a:rPr lang="en-US" dirty="0" smtClean="0"/>
              <a:t/>
            </a:r>
            <a:br>
              <a:rPr lang="en-US" dirty="0" smtClean="0"/>
            </a:br>
            <a:r>
              <a:rPr lang="en-US" sz="4000" dirty="0" smtClean="0"/>
              <a:t>HTML</a:t>
            </a:r>
          </a:p>
        </p:txBody>
      </p:sp>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marL="339725" lvl="1" indent="-333375">
              <a:buFont typeface="Arial" pitchFamily="34" charset="0"/>
              <a:buChar char="•"/>
            </a:pPr>
            <a:r>
              <a:rPr lang="en-US" sz="3200" kern="1200" dirty="0" smtClean="0">
                <a:latin typeface="Arial" charset="0"/>
              </a:rPr>
              <a:t>Not a programming language</a:t>
            </a:r>
          </a:p>
          <a:p>
            <a:pPr marL="339725" lvl="1" indent="-333375">
              <a:buFont typeface="Arial" pitchFamily="34" charset="0"/>
              <a:buChar char="•"/>
            </a:pPr>
            <a:r>
              <a:rPr lang="en-US" sz="3200" kern="1200" dirty="0" smtClean="0">
                <a:latin typeface="Arial" charset="0"/>
              </a:rPr>
              <a:t>Set of rules for marking blocks of text</a:t>
            </a:r>
          </a:p>
          <a:p>
            <a:pPr marL="339725" lvl="1" indent="-333375">
              <a:buFont typeface="Arial" pitchFamily="34" charset="0"/>
              <a:buChar char="•"/>
            </a:pPr>
            <a:r>
              <a:rPr lang="en-US" sz="3200" kern="1200" dirty="0" smtClean="0">
                <a:latin typeface="Arial" charset="0"/>
              </a:rPr>
              <a:t>Browser knows how to display</a:t>
            </a:r>
          </a:p>
          <a:p>
            <a:pPr marL="339725" lvl="1" indent="-333375">
              <a:buFont typeface="Arial" pitchFamily="34" charset="0"/>
              <a:buChar char="•"/>
            </a:pPr>
            <a:r>
              <a:rPr lang="en-US" sz="3200" kern="1200" dirty="0" smtClean="0">
                <a:latin typeface="Arial" charset="0"/>
              </a:rPr>
              <a:t>Surrounded by pairs of HTML tags</a:t>
            </a:r>
          </a:p>
          <a:p>
            <a:pPr marL="339725" lvl="1" indent="-333375">
              <a:buFont typeface="Arial" pitchFamily="34" charset="0"/>
              <a:buChar char="•"/>
            </a:pPr>
            <a:r>
              <a:rPr lang="en-US" sz="3200" kern="1200" dirty="0" smtClean="0">
                <a:latin typeface="Arial" charset="0"/>
              </a:rPr>
              <a:t>Tags and text referred to as an element</a:t>
            </a:r>
          </a:p>
          <a:p>
            <a:pPr marL="339725" lvl="1" indent="-333375">
              <a:buFont typeface="Arial" pitchFamily="34" charset="0"/>
              <a:buChar char="•"/>
            </a:pPr>
            <a:r>
              <a:rPr lang="en-US" sz="3200" kern="1200" dirty="0">
                <a:latin typeface="Arial" charset="0"/>
              </a:rPr>
              <a:t>&lt;b&gt;&lt;</a:t>
            </a:r>
            <a:r>
              <a:rPr lang="en-US" sz="3200" kern="1200" dirty="0" err="1">
                <a:latin typeface="Arial" charset="0"/>
              </a:rPr>
              <a:t>i</a:t>
            </a:r>
            <a:r>
              <a:rPr lang="en-US" sz="3200" kern="1200" dirty="0">
                <a:latin typeface="Arial" charset="0"/>
              </a:rPr>
              <a:t>&gt;This should be bolded and italicized.&lt;/</a:t>
            </a:r>
            <a:r>
              <a:rPr lang="en-US" sz="3200" kern="1200" dirty="0" err="1">
                <a:latin typeface="Arial" charset="0"/>
              </a:rPr>
              <a:t>i</a:t>
            </a:r>
            <a:r>
              <a:rPr lang="en-US" sz="3200" kern="1200" dirty="0">
                <a:latin typeface="Arial" charset="0"/>
              </a:rPr>
              <a:t>&gt;&lt;/b</a:t>
            </a:r>
            <a:r>
              <a:rPr lang="en-US" sz="3200" kern="1200" dirty="0" smtClean="0">
                <a:latin typeface="Arial" charset="0"/>
              </a:rPr>
              <a:t>&gt;</a:t>
            </a:r>
            <a:endParaRPr lang="en-US" sz="32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40</a:t>
            </a:fld>
            <a:endParaRPr lang="en-US" b="1" dirty="0"/>
          </a:p>
        </p:txBody>
      </p:sp>
    </p:spTree>
    <p:extLst>
      <p:ext uri="{BB962C8B-B14F-4D97-AF65-F5344CB8AC3E}">
        <p14:creationId xmlns:p14="http://schemas.microsoft.com/office/powerpoint/2010/main" val="33015403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marL="339725" lvl="1" indent="-333375">
              <a:buFont typeface="Arial" panose="020B0604020202020204" pitchFamily="34" charset="0"/>
              <a:buChar char="•"/>
            </a:pPr>
            <a:r>
              <a:rPr lang="en-US" sz="3200" kern="1200" dirty="0" smtClean="0">
                <a:latin typeface="Arial" charset="0"/>
              </a:rPr>
              <a:t>HTML5 is current version</a:t>
            </a:r>
          </a:p>
          <a:p>
            <a:pPr marL="339725" lvl="1" indent="-333375">
              <a:buFont typeface="Arial" panose="020B0604020202020204" pitchFamily="34" charset="0"/>
              <a:buChar char="•"/>
            </a:pPr>
            <a:r>
              <a:rPr lang="en-US" sz="3200" kern="1200" dirty="0" smtClean="0">
                <a:latin typeface="Arial" charset="0"/>
              </a:rPr>
              <a:t>Adds modern features</a:t>
            </a:r>
          </a:p>
          <a:p>
            <a:pPr marL="339725" indent="-333375" eaLnBrk="1" hangingPunct="1">
              <a:defRPr/>
            </a:pPr>
            <a:r>
              <a:rPr lang="en-US" dirty="0"/>
              <a:t>Developers change formatting </a:t>
            </a:r>
            <a:r>
              <a:rPr lang="en-US" dirty="0" smtClean="0"/>
              <a:t>HTML </a:t>
            </a:r>
            <a:r>
              <a:rPr lang="en-US" dirty="0"/>
              <a:t>elements through c</a:t>
            </a:r>
            <a:r>
              <a:rPr lang="en-US" kern="1200" dirty="0">
                <a:latin typeface="Arial" charset="0"/>
              </a:rPr>
              <a:t>ascading style </a:t>
            </a:r>
            <a:r>
              <a:rPr lang="en-US" kern="1200" dirty="0" smtClean="0">
                <a:latin typeface="Arial" charset="0"/>
              </a:rPr>
              <a:t>sheets</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41</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r>
              <a:rPr lang="en-US" sz="3200" dirty="0"/>
              <a:t>HTML, XML, and </a:t>
            </a:r>
            <a:r>
              <a:rPr lang="en-US" sz="3200" dirty="0" smtClean="0"/>
              <a:t>Other </a:t>
            </a:r>
            <a:r>
              <a:rPr lang="en-US" sz="3200" dirty="0"/>
              <a:t>W</a:t>
            </a:r>
            <a:r>
              <a:rPr lang="en-US" sz="3200" dirty="0" smtClean="0"/>
              <a:t>eb Building Blocks</a:t>
            </a:r>
            <a:r>
              <a:rPr lang="en-US" dirty="0" smtClean="0"/>
              <a:t/>
            </a:r>
            <a:br>
              <a:rPr lang="en-US" dirty="0" smtClean="0"/>
            </a:br>
            <a:r>
              <a:rPr lang="en-US" sz="4000" dirty="0" smtClean="0"/>
              <a:t>HTML (cont.)</a:t>
            </a:r>
          </a:p>
        </p:txBody>
      </p:sp>
    </p:spTree>
    <p:extLst>
      <p:ext uri="{BB962C8B-B14F-4D97-AF65-F5344CB8AC3E}">
        <p14:creationId xmlns:p14="http://schemas.microsoft.com/office/powerpoint/2010/main" val="35786176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42</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r>
              <a:rPr lang="en-US" sz="3200" dirty="0"/>
              <a:t>HTML, XML, and other </a:t>
            </a:r>
            <a:r>
              <a:rPr lang="en-US" sz="3200" dirty="0" smtClean="0"/>
              <a:t>web Building Blocks</a:t>
            </a:r>
            <a:r>
              <a:rPr lang="en-US" dirty="0" smtClean="0"/>
              <a:t/>
            </a:r>
            <a:br>
              <a:rPr lang="en-US" dirty="0" smtClean="0"/>
            </a:br>
            <a:r>
              <a:rPr lang="en-US" sz="4000" dirty="0"/>
              <a:t>HTML (cont.)</a:t>
            </a:r>
            <a:endParaRPr lang="en-US" sz="40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5970" y="1530096"/>
            <a:ext cx="5612059" cy="4876800"/>
          </a:xfrm>
          <a:prstGeom prst="rect">
            <a:avLst/>
          </a:prstGeom>
        </p:spPr>
      </p:pic>
    </p:spTree>
    <p:extLst>
      <p:ext uri="{BB962C8B-B14F-4D97-AF65-F5344CB8AC3E}">
        <p14:creationId xmlns:p14="http://schemas.microsoft.com/office/powerpoint/2010/main" val="38874023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eaLnBrk="1" hangingPunct="1">
              <a:defRPr/>
            </a:pPr>
            <a:r>
              <a:rPr lang="en-US" dirty="0" smtClean="0"/>
              <a:t>XML is different </a:t>
            </a:r>
            <a:r>
              <a:rPr lang="en-US" dirty="0"/>
              <a:t>from </a:t>
            </a:r>
            <a:r>
              <a:rPr lang="en-US" dirty="0" smtClean="0"/>
              <a:t>HTML</a:t>
            </a:r>
            <a:endParaRPr lang="en-US" sz="3200" dirty="0" smtClean="0">
              <a:effectLst/>
            </a:endParaRPr>
          </a:p>
          <a:p>
            <a:pPr marL="914400" lvl="1" indent="-450850"/>
            <a:r>
              <a:rPr lang="en-US" kern="1200" dirty="0" smtClean="0">
                <a:latin typeface="Arial" charset="0"/>
              </a:rPr>
              <a:t>eXtensible Markup Language (XML) describes what data is rather than how it is displayed</a:t>
            </a:r>
          </a:p>
          <a:p>
            <a:pPr marL="914400" lvl="1" indent="-450850"/>
            <a:r>
              <a:rPr lang="en-US" kern="1200" dirty="0" smtClean="0">
                <a:latin typeface="Arial" charset="0"/>
              </a:rPr>
              <a:t>Users build markup languages to accommodate data formats and needs</a:t>
            </a:r>
          </a:p>
          <a:p>
            <a:pPr marL="914400" lvl="1" indent="-450850"/>
            <a:r>
              <a:rPr lang="en-US" kern="1200" dirty="0" smtClean="0">
                <a:latin typeface="Arial" charset="0"/>
              </a:rPr>
              <a:t>Provides method of data validation through XML schema diagrams (XSD)</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43</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r>
              <a:rPr lang="en-US" sz="3200" dirty="0"/>
              <a:t>HTML, XML, and other </a:t>
            </a:r>
            <a:r>
              <a:rPr lang="en-US" sz="3200" dirty="0" smtClean="0"/>
              <a:t>web Building Blocks</a:t>
            </a:r>
            <a:r>
              <a:rPr lang="en-US" dirty="0" smtClean="0"/>
              <a:t/>
            </a:r>
            <a:br>
              <a:rPr lang="en-US" dirty="0" smtClean="0"/>
            </a:br>
            <a:r>
              <a:rPr lang="en-US" sz="4000" dirty="0" smtClean="0"/>
              <a:t>XML and JSON</a:t>
            </a:r>
          </a:p>
        </p:txBody>
      </p:sp>
    </p:spTree>
    <p:extLst>
      <p:ext uri="{BB962C8B-B14F-4D97-AF65-F5344CB8AC3E}">
        <p14:creationId xmlns:p14="http://schemas.microsoft.com/office/powerpoint/2010/main" val="20260074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4"/>
          </a:xfrm>
          <a:ln>
            <a:solidFill>
              <a:schemeClr val="bg1"/>
            </a:solidFill>
          </a:ln>
        </p:spPr>
        <p:txBody>
          <a:bodyPr/>
          <a:lstStyle/>
          <a:p>
            <a:pPr eaLnBrk="1" hangingPunct="1">
              <a:defRPr/>
            </a:pPr>
            <a:r>
              <a:rPr lang="en-US" dirty="0"/>
              <a:t>C</a:t>
            </a:r>
            <a:r>
              <a:rPr lang="en-US" dirty="0" smtClean="0"/>
              <a:t>ustom </a:t>
            </a:r>
            <a:r>
              <a:rPr lang="en-US" dirty="0"/>
              <a:t>XML </a:t>
            </a:r>
            <a:r>
              <a:rPr lang="en-US" dirty="0" smtClean="0"/>
              <a:t>packages</a:t>
            </a:r>
            <a:endParaRPr lang="en-US" sz="3200" dirty="0" smtClean="0">
              <a:effectLst/>
            </a:endParaRPr>
          </a:p>
          <a:p>
            <a:pPr marL="914400" lvl="1" indent="-450850"/>
            <a:r>
              <a:rPr lang="en-US" kern="1200" dirty="0" smtClean="0">
                <a:latin typeface="Arial" charset="0"/>
              </a:rPr>
              <a:t>XML has spawned custom packages for specific communities</a:t>
            </a:r>
          </a:p>
          <a:p>
            <a:pPr marL="914400" lvl="1" indent="-450850"/>
            <a:r>
              <a:rPr lang="en-US" kern="1200" dirty="0" smtClean="0">
                <a:latin typeface="Arial" charset="0"/>
              </a:rPr>
              <a:t>Goal is information exchange standards</a:t>
            </a:r>
          </a:p>
          <a:p>
            <a:pPr eaLnBrk="1" hangingPunct="1">
              <a:defRPr/>
            </a:pPr>
            <a:r>
              <a:rPr lang="en-US" dirty="0"/>
              <a:t>JSON is a popular format to transfer </a:t>
            </a:r>
            <a:r>
              <a:rPr lang="en-US" dirty="0" smtClean="0"/>
              <a:t>information</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44</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r>
              <a:rPr lang="en-US" sz="3200" dirty="0"/>
              <a:t>HTML, XML, and other </a:t>
            </a:r>
            <a:r>
              <a:rPr lang="en-US" sz="3200" dirty="0" smtClean="0"/>
              <a:t>web Building Blocks</a:t>
            </a:r>
            <a:r>
              <a:rPr lang="en-US" dirty="0" smtClean="0"/>
              <a:t/>
            </a:r>
            <a:br>
              <a:rPr lang="en-US" dirty="0" smtClean="0"/>
            </a:br>
            <a:r>
              <a:rPr lang="en-US" sz="4000" dirty="0" smtClean="0"/>
              <a:t>XML and JSON (cont.)</a:t>
            </a:r>
          </a:p>
        </p:txBody>
      </p:sp>
    </p:spTree>
    <p:extLst>
      <p:ext uri="{BB962C8B-B14F-4D97-AF65-F5344CB8AC3E}">
        <p14:creationId xmlns:p14="http://schemas.microsoft.com/office/powerpoint/2010/main" val="39793846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kern="1200" dirty="0">
                <a:latin typeface="Arial" charset="0"/>
              </a:rPr>
              <a:t>Hypertext Transfer Protocol (HTTP) </a:t>
            </a:r>
            <a:r>
              <a:rPr lang="en-US" kern="1200" dirty="0" smtClean="0">
                <a:latin typeface="Arial" charset="0"/>
              </a:rPr>
              <a:t>created </a:t>
            </a:r>
            <a:r>
              <a:rPr lang="en-US" kern="1200" dirty="0">
                <a:latin typeface="Arial" charset="0"/>
              </a:rPr>
              <a:t>for transfer of hypertext documents</a:t>
            </a:r>
            <a:endParaRPr lang="en-US" sz="3200" dirty="0" smtClean="0">
              <a:effectLst/>
            </a:endParaRPr>
          </a:p>
          <a:p>
            <a:pPr marL="914400" lvl="1" indent="-450850"/>
            <a:r>
              <a:rPr lang="en-US" kern="1200" dirty="0" smtClean="0">
                <a:latin typeface="Arial" charset="0"/>
              </a:rPr>
              <a:t>Hypertext documents have text that is linked to other documents or media</a:t>
            </a:r>
          </a:p>
          <a:p>
            <a:pPr eaLnBrk="1" hangingPunct="1">
              <a:defRPr/>
            </a:pPr>
            <a:r>
              <a:rPr lang="en-US" kern="1200" dirty="0">
                <a:latin typeface="Arial" charset="0"/>
              </a:rPr>
              <a:t>Hypertext Transfer Protocol Secure (HTTPS) ensures data </a:t>
            </a:r>
            <a:r>
              <a:rPr lang="en-US" kern="1200" dirty="0" smtClean="0">
                <a:latin typeface="Arial" charset="0"/>
              </a:rPr>
              <a:t>security</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45</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r>
              <a:rPr lang="en-US" sz="3200" dirty="0"/>
              <a:t>HTML, XML, and other </a:t>
            </a:r>
            <a:r>
              <a:rPr lang="en-US" sz="3200" dirty="0" smtClean="0"/>
              <a:t>web Building Blocks</a:t>
            </a:r>
            <a:r>
              <a:rPr lang="en-US" dirty="0" smtClean="0"/>
              <a:t/>
            </a:r>
            <a:br>
              <a:rPr lang="en-US" dirty="0" smtClean="0"/>
            </a:br>
            <a:r>
              <a:rPr lang="en-US" sz="4000" dirty="0" smtClean="0"/>
              <a:t>Web Browser Protocols</a:t>
            </a:r>
            <a:endParaRPr lang="en-US" sz="3600" dirty="0" smtClean="0"/>
          </a:p>
        </p:txBody>
      </p:sp>
    </p:spTree>
    <p:extLst>
      <p:ext uri="{BB962C8B-B14F-4D97-AF65-F5344CB8AC3E}">
        <p14:creationId xmlns:p14="http://schemas.microsoft.com/office/powerpoint/2010/main" val="71987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a:t>Server-Side Applications</a:t>
            </a:r>
            <a:endParaRPr lang="en-US" sz="4000" dirty="0" smtClean="0"/>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marL="339725" lvl="1" indent="-333375">
              <a:buFont typeface="Arial" panose="020B0604020202020204" pitchFamily="34" charset="0"/>
              <a:buChar char="•"/>
            </a:pPr>
            <a:r>
              <a:rPr lang="en-US" sz="3200" kern="1200" dirty="0" smtClean="0">
                <a:latin typeface="Arial" charset="0"/>
              </a:rPr>
              <a:t>Web is a client/server network</a:t>
            </a:r>
          </a:p>
          <a:p>
            <a:pPr marL="339725" lvl="1" indent="-333375">
              <a:buFont typeface="Arial" panose="020B0604020202020204" pitchFamily="34" charset="0"/>
              <a:buChar char="•"/>
            </a:pPr>
            <a:r>
              <a:rPr lang="en-US" sz="3200" kern="1200" dirty="0" smtClean="0">
                <a:latin typeface="Arial" charset="0"/>
              </a:rPr>
              <a:t>Program on server is considered server-side</a:t>
            </a:r>
          </a:p>
          <a:p>
            <a:pPr marL="339725" lvl="1" indent="-333375">
              <a:buFont typeface="Arial" panose="020B0604020202020204" pitchFamily="34" charset="0"/>
              <a:buChar char="•"/>
            </a:pPr>
            <a:r>
              <a:rPr lang="en-US" sz="3200" kern="1200" dirty="0" smtClean="0">
                <a:latin typeface="Arial" charset="0"/>
              </a:rPr>
              <a:t>Can require many communication sessions between client and server</a:t>
            </a:r>
          </a:p>
          <a:p>
            <a:pPr marL="339725" lvl="1" indent="-333375">
              <a:buFont typeface="Arial" panose="020B0604020202020204" pitchFamily="34" charset="0"/>
              <a:buChar char="•"/>
            </a:pPr>
            <a:r>
              <a:rPr lang="en-US" sz="3200" kern="1200" dirty="0" smtClean="0">
                <a:latin typeface="Arial" charset="0"/>
              </a:rPr>
              <a:t>Can perform very complex operations</a:t>
            </a:r>
            <a:endParaRPr lang="en-US" sz="32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46</a:t>
            </a:fld>
            <a:endParaRPr lang="en-US" b="1" dirty="0"/>
          </a:p>
        </p:txBody>
      </p:sp>
    </p:spTree>
    <p:extLst>
      <p:ext uri="{BB962C8B-B14F-4D97-AF65-F5344CB8AC3E}">
        <p14:creationId xmlns:p14="http://schemas.microsoft.com/office/powerpoint/2010/main" val="2234370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153401" cy="4494213"/>
          </a:xfrm>
          <a:ln>
            <a:solidFill>
              <a:schemeClr val="bg1"/>
            </a:solidFill>
          </a:ln>
        </p:spPr>
        <p:txBody>
          <a:bodyPr/>
          <a:lstStyle/>
          <a:p>
            <a:pPr eaLnBrk="1" hangingPunct="1">
              <a:defRPr/>
            </a:pPr>
            <a:r>
              <a:rPr lang="en-US" dirty="0"/>
              <a:t>P</a:t>
            </a:r>
            <a:r>
              <a:rPr lang="en-US" dirty="0" smtClean="0"/>
              <a:t>opular </a:t>
            </a:r>
            <a:r>
              <a:rPr lang="en-US" dirty="0"/>
              <a:t>server-side </a:t>
            </a:r>
            <a:r>
              <a:rPr lang="en-US" dirty="0" smtClean="0"/>
              <a:t>programming choices</a:t>
            </a:r>
          </a:p>
          <a:p>
            <a:pPr marL="914400" lvl="1" indent="-457200" eaLnBrk="1" hangingPunct="1">
              <a:defRPr/>
            </a:pPr>
            <a:r>
              <a:rPr lang="en-US" sz="2800" dirty="0" smtClean="0">
                <a:effectLst/>
              </a:rPr>
              <a:t>Execute on the server</a:t>
            </a:r>
          </a:p>
          <a:p>
            <a:pPr marL="914400" lvl="1" indent="-457200" eaLnBrk="1" hangingPunct="1">
              <a:defRPr/>
            </a:pPr>
            <a:r>
              <a:rPr lang="en-US" dirty="0" smtClean="0"/>
              <a:t>Give web page more sophisticated capabilities</a:t>
            </a:r>
            <a:endParaRPr lang="en-US" dirty="0"/>
          </a:p>
          <a:p>
            <a:pPr marL="914400" lvl="1" indent="-457200" eaLnBrk="1" hangingPunct="1">
              <a:defRPr/>
            </a:pPr>
            <a:r>
              <a:rPr lang="en-US" kern="1200" dirty="0" smtClean="0">
                <a:latin typeface="Arial" charset="0"/>
              </a:rPr>
              <a:t>CGI (Common Gateway Interface)</a:t>
            </a:r>
          </a:p>
          <a:p>
            <a:pPr marL="914400" lvl="1" indent="-457200" eaLnBrk="1" hangingPunct="1">
              <a:defRPr/>
            </a:pPr>
            <a:r>
              <a:rPr lang="en-US" kern="1200" dirty="0" smtClean="0">
                <a:latin typeface="Arial" charset="0"/>
              </a:rPr>
              <a:t>ASP.NET (Active Server Pages)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47</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a:t>Server-Side Applications (cont.)</a:t>
            </a:r>
            <a:endParaRPr lang="en-US" sz="4000" dirty="0" smtClean="0"/>
          </a:p>
        </p:txBody>
      </p:sp>
    </p:spTree>
    <p:extLst>
      <p:ext uri="{BB962C8B-B14F-4D97-AF65-F5344CB8AC3E}">
        <p14:creationId xmlns:p14="http://schemas.microsoft.com/office/powerpoint/2010/main" val="702682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smtClean="0"/>
              <a:t>CGI makes </a:t>
            </a:r>
            <a:r>
              <a:rPr lang="en-US" dirty="0"/>
              <a:t>a web page </a:t>
            </a:r>
            <a:r>
              <a:rPr lang="en-US" dirty="0" smtClean="0"/>
              <a:t>more interactive</a:t>
            </a:r>
            <a:endParaRPr lang="en-US" sz="3200" dirty="0" smtClean="0">
              <a:effectLst/>
            </a:endParaRPr>
          </a:p>
          <a:p>
            <a:pPr marL="857250" lvl="1" indent="-450850"/>
            <a:r>
              <a:rPr lang="en-US" kern="1200" dirty="0" smtClean="0">
                <a:latin typeface="Arial" charset="0"/>
              </a:rPr>
              <a:t>Most browser requests result in file being displayed in browser</a:t>
            </a:r>
          </a:p>
          <a:p>
            <a:pPr marL="857250" lvl="1" indent="-450850"/>
            <a:r>
              <a:rPr lang="en-US" kern="1200" dirty="0" smtClean="0">
                <a:latin typeface="Arial" charset="0"/>
              </a:rPr>
              <a:t>Some programs can perform special actions</a:t>
            </a:r>
          </a:p>
          <a:p>
            <a:pPr marL="857250" lvl="1" indent="-450850"/>
            <a:r>
              <a:rPr lang="en-US" kern="1200" dirty="0">
                <a:latin typeface="Arial" charset="0"/>
              </a:rPr>
              <a:t>Common Gateway Interface (CGI) provides </a:t>
            </a:r>
            <a:r>
              <a:rPr lang="en-US" kern="1200" dirty="0" smtClean="0">
                <a:latin typeface="Arial" charset="0"/>
              </a:rPr>
              <a:t>a way to execute a program file</a:t>
            </a:r>
            <a:endParaRPr lang="en-US" kern="1200" dirty="0">
              <a:latin typeface="Arial" charset="0"/>
            </a:endParaRPr>
          </a:p>
          <a:p>
            <a:pPr marL="857250" lvl="1" indent="-450850"/>
            <a:r>
              <a:rPr lang="en-US" kern="1200" dirty="0">
                <a:latin typeface="Arial" charset="0"/>
              </a:rPr>
              <a:t>Allows functionality beyond simple display of </a:t>
            </a:r>
            <a:r>
              <a:rPr lang="en-US" kern="1200" dirty="0" smtClean="0">
                <a:latin typeface="Arial" charset="0"/>
              </a:rPr>
              <a:t>information</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48</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a:t>Server-Side Applications (cont.)</a:t>
            </a:r>
            <a:endParaRPr lang="en-US" sz="4000" dirty="0" smtClean="0"/>
          </a:p>
        </p:txBody>
      </p:sp>
    </p:spTree>
    <p:extLst>
      <p:ext uri="{BB962C8B-B14F-4D97-AF65-F5344CB8AC3E}">
        <p14:creationId xmlns:p14="http://schemas.microsoft.com/office/powerpoint/2010/main" val="40440190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3600" dirty="0" smtClean="0"/>
              <a:t>The Management of the </a:t>
            </a:r>
            <a:r>
              <a:rPr lang="en-US" sz="3600" dirty="0"/>
              <a:t>Internet (cont.)</a:t>
            </a:r>
            <a:endParaRPr lang="en-US" sz="3600" dirty="0" smtClean="0"/>
          </a:p>
        </p:txBody>
      </p:sp>
      <p:sp>
        <p:nvSpPr>
          <p:cNvPr id="140291" name="Rectangle 3"/>
          <p:cNvSpPr>
            <a:spLocks noGrp="1" noChangeArrowheads="1"/>
          </p:cNvSpPr>
          <p:nvPr>
            <p:ph idx="1"/>
          </p:nvPr>
        </p:nvSpPr>
        <p:spPr>
          <a:xfrm>
            <a:off x="457200" y="1631950"/>
            <a:ext cx="8229600" cy="4494213"/>
          </a:xfrm>
          <a:ln>
            <a:solidFill>
              <a:schemeClr val="bg1"/>
            </a:solidFill>
          </a:ln>
        </p:spPr>
        <p:txBody>
          <a:bodyPr/>
          <a:lstStyle/>
          <a:p>
            <a:pPr eaLnBrk="1" hangingPunct="1">
              <a:buFont typeface="Arial" panose="020B0604020202020204" pitchFamily="34" charset="0"/>
              <a:buChar char="•"/>
              <a:defRPr/>
            </a:pPr>
            <a:r>
              <a:rPr lang="en-US" dirty="0" smtClean="0">
                <a:effectLst/>
              </a:rPr>
              <a:t>Nonprofit organizations and user groups</a:t>
            </a:r>
          </a:p>
          <a:p>
            <a:pPr marL="914400" lvl="1" indent="-460375" eaLnBrk="1" hangingPunct="1">
              <a:buFont typeface="Arial" panose="020B0604020202020204" pitchFamily="34" charset="0"/>
              <a:buChar char="–"/>
              <a:defRPr/>
            </a:pPr>
            <a:r>
              <a:rPr lang="en-US" dirty="0" smtClean="0"/>
              <a:t>Each has a specialized purpose</a:t>
            </a:r>
          </a:p>
          <a:p>
            <a:pPr marL="914400" lvl="1" indent="-460375" eaLnBrk="1" hangingPunct="1">
              <a:buFont typeface="Arial" panose="020B0604020202020204" pitchFamily="34" charset="0"/>
              <a:buChar char="–"/>
              <a:defRPr/>
            </a:pPr>
            <a:r>
              <a:rPr lang="en-US" dirty="0" smtClean="0">
                <a:effectLst/>
              </a:rPr>
              <a:t>Previously handled by U.S. government contractors</a:t>
            </a:r>
          </a:p>
          <a:p>
            <a:pPr marL="914400" lvl="1" indent="-460375" eaLnBrk="1" hangingPunct="1">
              <a:buFont typeface="Arial" panose="020B0604020202020204" pitchFamily="34" charset="0"/>
              <a:buChar char="–"/>
              <a:defRPr/>
            </a:pPr>
            <a:r>
              <a:rPr lang="en-US" dirty="0" smtClean="0">
                <a:effectLst/>
              </a:rPr>
              <a:t>Guarantees worldwide engagement in the direction of the Internet</a:t>
            </a:r>
            <a:endParaRPr lang="en-US" sz="28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a:t>
            </a:fld>
            <a:endParaRPr lang="en-US" b="1" dirty="0"/>
          </a:p>
        </p:txBody>
      </p:sp>
    </p:spTree>
    <p:extLst>
      <p:ext uri="{BB962C8B-B14F-4D97-AF65-F5344CB8AC3E}">
        <p14:creationId xmlns:p14="http://schemas.microsoft.com/office/powerpoint/2010/main" val="33940191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a:t>P</a:t>
            </a:r>
            <a:r>
              <a:rPr lang="en-US" dirty="0" smtClean="0"/>
              <a:t>rogramming </a:t>
            </a:r>
            <a:r>
              <a:rPr lang="en-US" dirty="0"/>
              <a:t>language </a:t>
            </a:r>
            <a:r>
              <a:rPr lang="en-US" dirty="0" smtClean="0"/>
              <a:t>used to </a:t>
            </a:r>
            <a:r>
              <a:rPr lang="en-US" dirty="0"/>
              <a:t>create a CGI </a:t>
            </a:r>
            <a:r>
              <a:rPr lang="en-US" dirty="0" smtClean="0"/>
              <a:t>program</a:t>
            </a:r>
            <a:endParaRPr lang="en-US" sz="3200" dirty="0" smtClean="0">
              <a:effectLst/>
            </a:endParaRPr>
          </a:p>
          <a:p>
            <a:pPr marL="914400" lvl="1" indent="-450850"/>
            <a:r>
              <a:rPr lang="en-US" kern="1200" dirty="0" smtClean="0">
                <a:latin typeface="Arial" charset="0"/>
              </a:rPr>
              <a:t>Can be created in almost any language</a:t>
            </a:r>
          </a:p>
          <a:p>
            <a:pPr marL="914400" lvl="1" indent="-450850"/>
            <a:r>
              <a:rPr lang="en-US" kern="1200" dirty="0" smtClean="0">
                <a:latin typeface="Arial" charset="0"/>
              </a:rPr>
              <a:t>Known as CGI scripts</a:t>
            </a:r>
          </a:p>
          <a:p>
            <a:pPr marL="914400" lvl="1" indent="-450850"/>
            <a:r>
              <a:rPr lang="en-US" kern="1200" dirty="0" smtClean="0">
                <a:latin typeface="Arial" charset="0"/>
              </a:rPr>
              <a:t>Common languages include Perl and Python</a:t>
            </a:r>
          </a:p>
          <a:p>
            <a:pPr marL="914400" lvl="1" indent="-450850"/>
            <a:r>
              <a:rPr lang="en-US" kern="1200" dirty="0" smtClean="0">
                <a:latin typeface="Arial" charset="0"/>
              </a:rPr>
              <a:t>Most common tasks can be accomplished</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49</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a:t>Server-Side Applications (cont.)</a:t>
            </a:r>
            <a:endParaRPr lang="en-US" sz="4000" dirty="0" smtClean="0"/>
          </a:p>
        </p:txBody>
      </p:sp>
    </p:spTree>
    <p:extLst>
      <p:ext uri="{BB962C8B-B14F-4D97-AF65-F5344CB8AC3E}">
        <p14:creationId xmlns:p14="http://schemas.microsoft.com/office/powerpoint/2010/main" val="13240896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a:t>
            </a:r>
            <a:endParaRPr lang="en-US" sz="4000" dirty="0" smtClean="0"/>
          </a:p>
        </p:txBody>
      </p:sp>
      <p:sp>
        <p:nvSpPr>
          <p:cNvPr id="140291" name="Rectangle 3"/>
          <p:cNvSpPr>
            <a:spLocks noGrp="1" noChangeArrowheads="1"/>
          </p:cNvSpPr>
          <p:nvPr>
            <p:ph idx="1"/>
          </p:nvPr>
        </p:nvSpPr>
        <p:spPr>
          <a:xfrm>
            <a:off x="457199" y="1631950"/>
            <a:ext cx="8229601" cy="4845050"/>
          </a:xfrm>
          <a:ln>
            <a:solidFill>
              <a:schemeClr val="bg1"/>
            </a:solidFill>
          </a:ln>
        </p:spPr>
        <p:txBody>
          <a:bodyPr/>
          <a:lstStyle/>
          <a:p>
            <a:pPr marL="339725" lvl="1" indent="-333375">
              <a:lnSpc>
                <a:spcPct val="112000"/>
              </a:lnSpc>
              <a:buFont typeface="Arial" panose="020B0604020202020204" pitchFamily="34" charset="0"/>
              <a:buChar char="•"/>
            </a:pPr>
            <a:r>
              <a:rPr lang="en-US" sz="3200" kern="1200" dirty="0" smtClean="0">
                <a:latin typeface="Arial" charset="0"/>
              </a:rPr>
              <a:t>Program that runs on client computer</a:t>
            </a:r>
          </a:p>
          <a:p>
            <a:pPr marL="339725" lvl="1" indent="-333375">
              <a:lnSpc>
                <a:spcPct val="112000"/>
              </a:lnSpc>
              <a:buFont typeface="Arial" panose="020B0604020202020204" pitchFamily="34" charset="0"/>
              <a:buChar char="•"/>
            </a:pPr>
            <a:r>
              <a:rPr lang="en-US" sz="3200" kern="1200" dirty="0" smtClean="0">
                <a:latin typeface="Arial" charset="0"/>
              </a:rPr>
              <a:t>Requires no interaction with web server</a:t>
            </a:r>
          </a:p>
          <a:p>
            <a:pPr marL="339725" lvl="1" indent="-333375">
              <a:lnSpc>
                <a:spcPct val="112000"/>
              </a:lnSpc>
              <a:buFont typeface="Arial" panose="020B0604020202020204" pitchFamily="34" charset="0"/>
              <a:buChar char="•"/>
            </a:pPr>
            <a:r>
              <a:rPr lang="en-US" sz="3200" kern="1200" dirty="0" smtClean="0">
                <a:latin typeface="Arial" charset="0"/>
              </a:rPr>
              <a:t>New data is only sent in response to a request</a:t>
            </a:r>
          </a:p>
          <a:p>
            <a:pPr marL="339725" lvl="1" indent="-333375">
              <a:lnSpc>
                <a:spcPct val="112000"/>
              </a:lnSpc>
              <a:buFont typeface="Arial" panose="020B0604020202020204" pitchFamily="34" charset="0"/>
              <a:buChar char="•"/>
            </a:pPr>
            <a:r>
              <a:rPr lang="en-US" sz="3200" kern="1200" dirty="0" smtClean="0">
                <a:latin typeface="Arial" charset="0"/>
              </a:rPr>
              <a:t>Exchange of data can make interactivity inefficient and slow</a:t>
            </a:r>
          </a:p>
          <a:p>
            <a:pPr marL="339725" lvl="1" indent="-333375">
              <a:lnSpc>
                <a:spcPct val="112000"/>
              </a:lnSpc>
              <a:buFont typeface="Arial" panose="020B0604020202020204" pitchFamily="34" charset="0"/>
              <a:buChar char="•"/>
            </a:pPr>
            <a:r>
              <a:rPr lang="en-US" sz="3200" kern="1200" dirty="0" smtClean="0">
                <a:latin typeface="Arial" charset="0"/>
              </a:rPr>
              <a:t>More efficient on local computer</a:t>
            </a:r>
            <a:endParaRPr lang="en-US" sz="32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50</a:t>
            </a:fld>
            <a:endParaRPr lang="en-US" b="1" dirty="0"/>
          </a:p>
        </p:txBody>
      </p:sp>
    </p:spTree>
    <p:extLst>
      <p:ext uri="{BB962C8B-B14F-4D97-AF65-F5344CB8AC3E}">
        <p14:creationId xmlns:p14="http://schemas.microsoft.com/office/powerpoint/2010/main" val="29391282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kern="1200" dirty="0" smtClean="0">
                <a:latin typeface="Arial" charset="0"/>
              </a:rPr>
              <a:t>HTML-embedded </a:t>
            </a:r>
            <a:r>
              <a:rPr lang="en-US" kern="1200" dirty="0">
                <a:latin typeface="Arial" charset="0"/>
              </a:rPr>
              <a:t>scripting language tucks programming code directly in HTML tag</a:t>
            </a:r>
            <a:endParaRPr lang="en-US" sz="3200" dirty="0" smtClean="0">
              <a:effectLst/>
            </a:endParaRPr>
          </a:p>
          <a:p>
            <a:pPr marL="914400" lvl="1" indent="-450850"/>
            <a:r>
              <a:rPr lang="en-US" kern="1200" dirty="0">
                <a:latin typeface="Arial" charset="0"/>
              </a:rPr>
              <a:t>Most popular is </a:t>
            </a:r>
            <a:r>
              <a:rPr lang="en-US" kern="1200" dirty="0" smtClean="0">
                <a:latin typeface="Arial" charset="0"/>
              </a:rPr>
              <a:t>JavaScript</a:t>
            </a:r>
          </a:p>
          <a:p>
            <a:pPr marL="914400" lvl="1" indent="-450850"/>
            <a:r>
              <a:rPr lang="en-US" kern="1200" dirty="0" smtClean="0">
                <a:latin typeface="Arial" charset="0"/>
              </a:rPr>
              <a:t>Applet (small application) is downloaded to client and runs when needed</a:t>
            </a:r>
          </a:p>
          <a:p>
            <a:pPr marL="1254125" lvl="1" indent="-339725">
              <a:buFont typeface="Arial" pitchFamily="34" charset="0"/>
              <a:buChar char="•"/>
            </a:pPr>
            <a:r>
              <a:rPr lang="en-US" sz="2400" kern="1200" dirty="0" smtClean="0">
                <a:latin typeface="Arial" charset="0"/>
              </a:rPr>
              <a:t>Most common language is Java</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51</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Applications (cont.)</a:t>
            </a:r>
          </a:p>
        </p:txBody>
      </p:sp>
    </p:spTree>
    <p:extLst>
      <p:ext uri="{BB962C8B-B14F-4D97-AF65-F5344CB8AC3E}">
        <p14:creationId xmlns:p14="http://schemas.microsoft.com/office/powerpoint/2010/main" val="28567503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a:t>S</a:t>
            </a:r>
            <a:r>
              <a:rPr lang="en-US" dirty="0" smtClean="0"/>
              <a:t>cripting technologies</a:t>
            </a:r>
            <a:endParaRPr lang="en-US" sz="3200" dirty="0" smtClean="0">
              <a:effectLst/>
            </a:endParaRPr>
          </a:p>
          <a:p>
            <a:pPr marL="914400" lvl="1" indent="-450850"/>
            <a:r>
              <a:rPr lang="en-US" kern="1200" dirty="0" smtClean="0">
                <a:latin typeface="Arial" charset="0"/>
              </a:rPr>
              <a:t>Dynamic HTML (DHTML) combines HTML, cascading style sheets, and JavaScript</a:t>
            </a:r>
          </a:p>
          <a:p>
            <a:pPr marL="914400" lvl="1" indent="-450850"/>
            <a:r>
              <a:rPr lang="en-US" kern="1200" dirty="0" smtClean="0">
                <a:latin typeface="Arial" charset="0"/>
              </a:rPr>
              <a:t>Creates lively and interactive websites</a:t>
            </a:r>
          </a:p>
          <a:p>
            <a:pPr marL="914400" lvl="1" indent="-450850"/>
            <a:r>
              <a:rPr lang="en-US" kern="1200" dirty="0" smtClean="0">
                <a:latin typeface="Arial" charset="0"/>
              </a:rPr>
              <a:t>Allows web page to change after loaded</a:t>
            </a:r>
          </a:p>
          <a:p>
            <a:pPr marL="914400" lvl="1" indent="-450850"/>
            <a:r>
              <a:rPr lang="en-US" kern="1200" dirty="0">
                <a:latin typeface="Arial" charset="0"/>
              </a:rPr>
              <a:t>Occurs in response to user actions</a:t>
            </a:r>
          </a:p>
          <a:p>
            <a:pPr marL="914400" lvl="1" indent="-450850"/>
            <a:r>
              <a:rPr lang="en-US" kern="1200" dirty="0">
                <a:latin typeface="Arial" charset="0"/>
              </a:rPr>
              <a:t>Brings special effects without downloading and installing plug-ins or special </a:t>
            </a:r>
            <a:r>
              <a:rPr lang="en-US" kern="1200" dirty="0" smtClean="0">
                <a:latin typeface="Arial" charset="0"/>
              </a:rPr>
              <a:t>software</a:t>
            </a:r>
            <a:endParaRPr lang="en-US"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52</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 (cont.)</a:t>
            </a:r>
            <a:endParaRPr lang="en-US" sz="4000" dirty="0" smtClean="0"/>
          </a:p>
        </p:txBody>
      </p:sp>
    </p:spTree>
    <p:extLst>
      <p:ext uri="{BB962C8B-B14F-4D97-AF65-F5344CB8AC3E}">
        <p14:creationId xmlns:p14="http://schemas.microsoft.com/office/powerpoint/2010/main" val="1318199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lnSpc>
                <a:spcPct val="99000"/>
              </a:lnSpc>
              <a:defRPr/>
            </a:pPr>
            <a:r>
              <a:rPr lang="en-US" dirty="0" smtClean="0"/>
              <a:t>JavaScript</a:t>
            </a:r>
            <a:endParaRPr lang="en-US" sz="3200" dirty="0" smtClean="0">
              <a:effectLst/>
            </a:endParaRPr>
          </a:p>
          <a:p>
            <a:pPr marL="914400" lvl="1" indent="-450850">
              <a:lnSpc>
                <a:spcPct val="99000"/>
              </a:lnSpc>
            </a:pPr>
            <a:r>
              <a:rPr lang="en-US" kern="1200" dirty="0" smtClean="0">
                <a:latin typeface="Arial" charset="0"/>
              </a:rPr>
              <a:t>Commonly used scripting language</a:t>
            </a:r>
          </a:p>
          <a:p>
            <a:pPr marL="914400" lvl="1" indent="-450850">
              <a:lnSpc>
                <a:spcPct val="99000"/>
              </a:lnSpc>
            </a:pPr>
            <a:r>
              <a:rPr lang="en-US" kern="1200" dirty="0" smtClean="0">
                <a:latin typeface="Arial" charset="0"/>
              </a:rPr>
              <a:t>Creates DHTML effects</a:t>
            </a:r>
          </a:p>
          <a:p>
            <a:pPr marL="914400" lvl="1" indent="-450850">
              <a:lnSpc>
                <a:spcPct val="99000"/>
              </a:lnSpc>
            </a:pPr>
            <a:r>
              <a:rPr lang="en-US" kern="1200" dirty="0" smtClean="0">
                <a:latin typeface="Arial" charset="0"/>
              </a:rPr>
              <a:t>Not same as Java programming language</a:t>
            </a:r>
          </a:p>
          <a:p>
            <a:pPr marL="914400" lvl="1" indent="-450850">
              <a:lnSpc>
                <a:spcPct val="99000"/>
              </a:lnSpc>
            </a:pPr>
            <a:r>
              <a:rPr lang="en-US" kern="1200" dirty="0" smtClean="0">
                <a:latin typeface="Arial" charset="0"/>
              </a:rPr>
              <a:t>Allows HTML documents to respond to mouse clicks and typing</a:t>
            </a:r>
          </a:p>
          <a:p>
            <a:pPr marL="914400" lvl="1" indent="-450850">
              <a:lnSpc>
                <a:spcPct val="99000"/>
              </a:lnSpc>
            </a:pPr>
            <a:r>
              <a:rPr lang="en-US" kern="1200" dirty="0" smtClean="0">
                <a:latin typeface="Arial" charset="0"/>
              </a:rPr>
              <a:t>All actions are executed on client computer</a:t>
            </a:r>
          </a:p>
          <a:p>
            <a:pPr marL="914400" lvl="1" indent="-450850">
              <a:lnSpc>
                <a:spcPct val="99000"/>
              </a:lnSpc>
            </a:pPr>
            <a:r>
              <a:rPr lang="en-US" kern="1200" dirty="0" smtClean="0">
                <a:latin typeface="Arial" charset="0"/>
              </a:rPr>
              <a:t>Keeps web pages from being lifeless</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53</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 (cont.)</a:t>
            </a:r>
            <a:endParaRPr lang="en-US" sz="4000" dirty="0" smtClean="0"/>
          </a:p>
        </p:txBody>
      </p:sp>
    </p:spTree>
    <p:extLst>
      <p:ext uri="{BB962C8B-B14F-4D97-AF65-F5344CB8AC3E}">
        <p14:creationId xmlns:p14="http://schemas.microsoft.com/office/powerpoint/2010/main" val="25079120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692650"/>
          </a:xfrm>
          <a:ln>
            <a:solidFill>
              <a:schemeClr val="bg1"/>
            </a:solidFill>
          </a:ln>
        </p:spPr>
        <p:txBody>
          <a:bodyPr/>
          <a:lstStyle/>
          <a:p>
            <a:pPr eaLnBrk="1" hangingPunct="1">
              <a:defRPr/>
            </a:pPr>
            <a:r>
              <a:rPr lang="en-US" dirty="0" smtClean="0"/>
              <a:t>How JavaScript controls </a:t>
            </a:r>
            <a:r>
              <a:rPr lang="en-US" dirty="0"/>
              <a:t>the </a:t>
            </a:r>
            <a:r>
              <a:rPr lang="en-US" dirty="0" smtClean="0"/>
              <a:t>components of </a:t>
            </a:r>
            <a:r>
              <a:rPr lang="en-US" dirty="0"/>
              <a:t>a web </a:t>
            </a:r>
            <a:r>
              <a:rPr lang="en-US" dirty="0" smtClean="0"/>
              <a:t>page</a:t>
            </a:r>
            <a:endParaRPr lang="en-US" sz="3200" dirty="0" smtClean="0">
              <a:effectLst/>
            </a:endParaRPr>
          </a:p>
          <a:p>
            <a:pPr marL="914400" lvl="1" indent="-450850"/>
            <a:r>
              <a:rPr lang="en-US" kern="1200" dirty="0" smtClean="0">
                <a:latin typeface="Arial" charset="0"/>
              </a:rPr>
              <a:t>Document Object Model (DOM) is used to organize objects and page elements</a:t>
            </a:r>
          </a:p>
          <a:p>
            <a:pPr marL="914400" lvl="1" indent="-450850"/>
            <a:r>
              <a:rPr lang="en-US" kern="1200" dirty="0" smtClean="0">
                <a:latin typeface="Arial" charset="0"/>
              </a:rPr>
              <a:t>Defines every item on a web page as an object</a:t>
            </a:r>
          </a:p>
          <a:p>
            <a:pPr marL="914400" lvl="1" indent="-450850"/>
            <a:r>
              <a:rPr lang="en-US" kern="1200" dirty="0" smtClean="0">
                <a:latin typeface="Arial" charset="0"/>
              </a:rPr>
              <a:t>Allows web developers to easily change the look and feel of objects</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54</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 (cont.)</a:t>
            </a:r>
            <a:endParaRPr lang="en-US" sz="4000" dirty="0" smtClean="0"/>
          </a:p>
        </p:txBody>
      </p:sp>
    </p:spTree>
    <p:extLst>
      <p:ext uri="{BB962C8B-B14F-4D97-AF65-F5344CB8AC3E}">
        <p14:creationId xmlns:p14="http://schemas.microsoft.com/office/powerpoint/2010/main" val="3499123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55</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 (cont.)</a:t>
            </a:r>
            <a:endParaRPr lang="en-US" sz="40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202" y="1631950"/>
            <a:ext cx="8296863" cy="4001770"/>
          </a:xfrm>
          <a:prstGeom prst="rect">
            <a:avLst/>
          </a:prstGeom>
        </p:spPr>
      </p:pic>
    </p:spTree>
    <p:extLst>
      <p:ext uri="{BB962C8B-B14F-4D97-AF65-F5344CB8AC3E}">
        <p14:creationId xmlns:p14="http://schemas.microsoft.com/office/powerpoint/2010/main" val="2724999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692649"/>
          </a:xfrm>
          <a:ln>
            <a:solidFill>
              <a:schemeClr val="bg1"/>
            </a:solidFill>
          </a:ln>
        </p:spPr>
        <p:txBody>
          <a:bodyPr/>
          <a:lstStyle/>
          <a:p>
            <a:pPr eaLnBrk="1" hangingPunct="1">
              <a:defRPr/>
            </a:pPr>
            <a:r>
              <a:rPr lang="en-US" dirty="0"/>
              <a:t>Where </a:t>
            </a:r>
            <a:r>
              <a:rPr lang="en-US" dirty="0" smtClean="0"/>
              <a:t>web </a:t>
            </a:r>
            <a:r>
              <a:rPr lang="en-US" dirty="0"/>
              <a:t>programming </a:t>
            </a:r>
            <a:r>
              <a:rPr lang="en-US" dirty="0" smtClean="0"/>
              <a:t>is headed</a:t>
            </a:r>
            <a:endParaRPr lang="en-US" sz="3200" dirty="0" smtClean="0">
              <a:effectLst/>
            </a:endParaRPr>
          </a:p>
          <a:p>
            <a:pPr marL="914400" lvl="1" indent="-450850"/>
            <a:r>
              <a:rPr lang="en-US" kern="1200" dirty="0" smtClean="0">
                <a:latin typeface="Arial" charset="0"/>
              </a:rPr>
              <a:t>Web pages interacting with servers at times other than when being fetched</a:t>
            </a:r>
          </a:p>
          <a:p>
            <a:pPr marL="914400" lvl="1" indent="-450850"/>
            <a:r>
              <a:rPr lang="en-US" kern="1200" dirty="0" smtClean="0">
                <a:latin typeface="Arial" charset="0"/>
              </a:rPr>
              <a:t>Ongoing exchange of information</a:t>
            </a:r>
          </a:p>
          <a:p>
            <a:pPr marL="914400" lvl="1" indent="-450850"/>
            <a:r>
              <a:rPr lang="en-US" kern="1200" dirty="0" smtClean="0">
                <a:latin typeface="Arial" charset="0"/>
              </a:rPr>
              <a:t>Updating information without page refresh or leaving the page</a:t>
            </a:r>
          </a:p>
          <a:p>
            <a:pPr marL="914400" lvl="1" indent="-450850"/>
            <a:r>
              <a:rPr lang="en-US" kern="1200" dirty="0" smtClean="0">
                <a:latin typeface="Arial" charset="0"/>
              </a:rPr>
              <a:t>AJAX (Asynchronous JavaScript and XML) facilitates these applications</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56</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3200" dirty="0"/>
              <a:t>HTML, XML, and other </a:t>
            </a:r>
            <a:r>
              <a:rPr lang="en-US" sz="3200" dirty="0" smtClean="0"/>
              <a:t>web Building </a:t>
            </a:r>
            <a:r>
              <a:rPr lang="en-US" sz="3200" dirty="0"/>
              <a:t>Blocks</a:t>
            </a:r>
            <a:r>
              <a:rPr lang="en-US" dirty="0"/>
              <a:t/>
            </a:r>
            <a:br>
              <a:rPr lang="en-US" dirty="0"/>
            </a:br>
            <a:r>
              <a:rPr lang="en-US" sz="4000" dirty="0" smtClean="0"/>
              <a:t>Client-Side </a:t>
            </a:r>
            <a:r>
              <a:rPr lang="en-US" sz="4000" dirty="0"/>
              <a:t>Applications (cont.)</a:t>
            </a:r>
            <a:endParaRPr lang="en-US" sz="4000" dirty="0" smtClean="0"/>
          </a:p>
        </p:txBody>
      </p:sp>
    </p:spTree>
    <p:extLst>
      <p:ext uri="{BB962C8B-B14F-4D97-AF65-F5344CB8AC3E}">
        <p14:creationId xmlns:p14="http://schemas.microsoft.com/office/powerpoint/2010/main" val="2316418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smtClean="0"/>
              <a:t>Communications Over the Internet</a:t>
            </a:r>
            <a:r>
              <a:rPr lang="en-US" dirty="0" smtClean="0"/>
              <a:t/>
            </a:r>
            <a:br>
              <a:rPr lang="en-US" dirty="0" smtClean="0"/>
            </a:br>
            <a:r>
              <a:rPr lang="en-US" sz="4000" dirty="0" smtClean="0"/>
              <a:t>E-Mail</a:t>
            </a:r>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lnSpc>
                <a:spcPct val="100000"/>
              </a:lnSpc>
              <a:defRPr/>
            </a:pPr>
            <a:r>
              <a:rPr lang="en-US" dirty="0" smtClean="0"/>
              <a:t>Invention of e-mail</a:t>
            </a:r>
            <a:endParaRPr lang="en-US" sz="3200" dirty="0" smtClean="0">
              <a:effectLst/>
            </a:endParaRPr>
          </a:p>
          <a:p>
            <a:pPr marL="914400" lvl="1" indent="-450850">
              <a:lnSpc>
                <a:spcPct val="100000"/>
              </a:lnSpc>
            </a:pPr>
            <a:r>
              <a:rPr lang="en-US" kern="1200" dirty="0" smtClean="0">
                <a:latin typeface="Arial" charset="0"/>
              </a:rPr>
              <a:t>Ray Tomlinson (1971) helped develop ARPANET (precursor to the Internet)</a:t>
            </a:r>
          </a:p>
          <a:p>
            <a:pPr marL="914400" lvl="1" indent="-450850">
              <a:lnSpc>
                <a:spcPct val="100000"/>
              </a:lnSpc>
            </a:pPr>
            <a:r>
              <a:rPr lang="en-US" kern="1200" dirty="0" smtClean="0">
                <a:latin typeface="Arial" charset="0"/>
              </a:rPr>
              <a:t>Enables users to leave text messages for each other on a single machine</a:t>
            </a:r>
          </a:p>
          <a:p>
            <a:pPr marL="914400" lvl="1" indent="-450850">
              <a:lnSpc>
                <a:spcPct val="100000"/>
              </a:lnSpc>
            </a:pPr>
            <a:r>
              <a:rPr lang="en-US" kern="1200" dirty="0" smtClean="0">
                <a:latin typeface="Arial" charset="0"/>
              </a:rPr>
              <a:t>Extended to sending text messages between machines on Internet</a:t>
            </a:r>
          </a:p>
          <a:p>
            <a:pPr marL="914400" lvl="1" indent="-450850">
              <a:lnSpc>
                <a:spcPct val="100000"/>
              </a:lnSpc>
            </a:pPr>
            <a:r>
              <a:rPr lang="en-US" kern="1200" dirty="0" smtClean="0">
                <a:latin typeface="Arial" charset="0"/>
              </a:rPr>
              <a:t>Became the most popular application</a:t>
            </a:r>
          </a:p>
          <a:p>
            <a:pPr marL="914400" lvl="1" indent="-450850">
              <a:lnSpc>
                <a:spcPct val="100000"/>
              </a:lnSpc>
            </a:pPr>
            <a:r>
              <a:rPr lang="en-US" kern="1200" dirty="0" smtClean="0">
                <a:latin typeface="Arial" charset="0"/>
              </a:rPr>
              <a:t>1973: Accounted for 75% of all data traffic</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57</a:t>
            </a:fld>
            <a:endParaRPr lang="en-US" b="1" dirty="0"/>
          </a:p>
        </p:txBody>
      </p:sp>
    </p:spTree>
    <p:extLst>
      <p:ext uri="{BB962C8B-B14F-4D97-AF65-F5344CB8AC3E}">
        <p14:creationId xmlns:p14="http://schemas.microsoft.com/office/powerpoint/2010/main" val="30303784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768850"/>
          </a:xfrm>
          <a:ln>
            <a:solidFill>
              <a:schemeClr val="bg1"/>
            </a:solidFill>
          </a:ln>
        </p:spPr>
        <p:txBody>
          <a:bodyPr/>
          <a:lstStyle/>
          <a:p>
            <a:pPr eaLnBrk="1" hangingPunct="1">
              <a:defRPr/>
            </a:pPr>
            <a:r>
              <a:rPr lang="en-US" kern="1200" dirty="0">
                <a:latin typeface="Arial" charset="0"/>
              </a:rPr>
              <a:t>Simple Mail Transfer Protocol (SMTP) sends e-mails along the Internet</a:t>
            </a:r>
            <a:endParaRPr lang="en-US" sz="3200" dirty="0" smtClean="0">
              <a:effectLst/>
            </a:endParaRPr>
          </a:p>
          <a:p>
            <a:pPr marL="914400" lvl="1" indent="-450850"/>
            <a:r>
              <a:rPr lang="en-US" kern="1200" dirty="0" smtClean="0">
                <a:latin typeface="Arial" charset="0"/>
              </a:rPr>
              <a:t>Part of the Internet Protocol suite</a:t>
            </a:r>
          </a:p>
          <a:p>
            <a:pPr marL="914400" lvl="1" indent="-450850"/>
            <a:r>
              <a:rPr lang="en-US" kern="1200" dirty="0" smtClean="0">
                <a:latin typeface="Arial" charset="0"/>
              </a:rPr>
              <a:t>Is a client/server application</a:t>
            </a:r>
          </a:p>
          <a:p>
            <a:pPr marL="914400" lvl="1" indent="-450850"/>
            <a:r>
              <a:rPr lang="en-US" kern="1200" dirty="0" smtClean="0">
                <a:latin typeface="Arial" charset="0"/>
              </a:rPr>
              <a:t>Passes through several e-mail servers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58</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smtClean="0"/>
              <a:t>Communications Over the Internet</a:t>
            </a:r>
            <a:r>
              <a:rPr lang="en-US" dirty="0" smtClean="0"/>
              <a:t/>
            </a:r>
            <a:br>
              <a:rPr lang="en-US" dirty="0" smtClean="0"/>
            </a:br>
            <a:r>
              <a:rPr lang="en-US" sz="4000" dirty="0" smtClean="0"/>
              <a:t>E-Mail (cont.)</a:t>
            </a:r>
          </a:p>
        </p:txBody>
      </p:sp>
    </p:spTree>
    <p:extLst>
      <p:ext uri="{BB962C8B-B14F-4D97-AF65-F5344CB8AC3E}">
        <p14:creationId xmlns:p14="http://schemas.microsoft.com/office/powerpoint/2010/main" val="3916477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3600" dirty="0" smtClean="0"/>
              <a:t>The Management of the </a:t>
            </a:r>
            <a:r>
              <a:rPr lang="en-US" sz="3600" dirty="0"/>
              <a:t>Internet (cont.)</a:t>
            </a:r>
            <a:endParaRPr lang="en-US" sz="3600" dirty="0" smtClean="0"/>
          </a:p>
        </p:txBody>
      </p:sp>
      <p:sp>
        <p:nvSpPr>
          <p:cNvPr id="140291" name="Rectangle 3"/>
          <p:cNvSpPr>
            <a:spLocks noGrp="1" noChangeArrowheads="1"/>
          </p:cNvSpPr>
          <p:nvPr>
            <p:ph idx="1"/>
          </p:nvPr>
        </p:nvSpPr>
        <p:spPr>
          <a:xfrm>
            <a:off x="457200" y="1631950"/>
            <a:ext cx="8229600" cy="4494213"/>
          </a:xfrm>
          <a:ln>
            <a:solidFill>
              <a:schemeClr val="bg1"/>
            </a:solidFill>
          </a:ln>
        </p:spPr>
        <p:txBody>
          <a:bodyPr/>
          <a:lstStyle/>
          <a:p>
            <a:pPr eaLnBrk="1" hangingPunct="1">
              <a:defRPr/>
            </a:pPr>
            <a:r>
              <a:rPr lang="en-US" dirty="0" smtClean="0"/>
              <a:t>Paying for </a:t>
            </a:r>
            <a:r>
              <a:rPr lang="en-US" dirty="0"/>
              <a:t>the </a:t>
            </a:r>
            <a:r>
              <a:rPr lang="en-US" dirty="0" smtClean="0"/>
              <a:t>Internet</a:t>
            </a:r>
            <a:endParaRPr lang="en-US" sz="3200" dirty="0" smtClean="0">
              <a:effectLst/>
            </a:endParaRPr>
          </a:p>
          <a:p>
            <a:pPr marL="914400" indent="-457200" eaLnBrk="1" hangingPunct="1">
              <a:buFont typeface="Arial" pitchFamily="34" charset="0"/>
              <a:buChar char="–"/>
              <a:defRPr/>
            </a:pPr>
            <a:r>
              <a:rPr lang="en-US" sz="2800" dirty="0" smtClean="0">
                <a:effectLst/>
              </a:rPr>
              <a:t>National Science Foundation (NSF)</a:t>
            </a:r>
          </a:p>
          <a:p>
            <a:pPr marL="1257300" lvl="1" indent="-342900" eaLnBrk="1" hangingPunct="1">
              <a:buFont typeface="Arial" pitchFamily="34" charset="0"/>
              <a:buChar char="•"/>
              <a:defRPr/>
            </a:pPr>
            <a:r>
              <a:rPr lang="en-US" sz="2400" dirty="0" smtClean="0">
                <a:effectLst/>
              </a:rPr>
              <a:t>Pays for large part of infrastructure</a:t>
            </a:r>
          </a:p>
          <a:p>
            <a:pPr marL="1257300" lvl="1" indent="-342900" eaLnBrk="1" hangingPunct="1">
              <a:buFont typeface="Arial" pitchFamily="34" charset="0"/>
              <a:buChar char="•"/>
              <a:defRPr/>
            </a:pPr>
            <a:r>
              <a:rPr lang="en-US" sz="2400" dirty="0" smtClean="0"/>
              <a:t>Funds research and development for new technologies</a:t>
            </a:r>
          </a:p>
          <a:p>
            <a:pPr marL="1257300" lvl="1" indent="-342900" eaLnBrk="1" hangingPunct="1">
              <a:buFont typeface="Arial" pitchFamily="34" charset="0"/>
              <a:buChar char="•"/>
              <a:defRPr/>
            </a:pPr>
            <a:r>
              <a:rPr lang="en-US" sz="2400" dirty="0" smtClean="0">
                <a:effectLst/>
              </a:rPr>
              <a:t>Through federal taxes</a:t>
            </a:r>
          </a:p>
          <a:p>
            <a:pPr marL="914400" indent="-457200" eaLnBrk="1" hangingPunct="1">
              <a:buFont typeface="Arial" pitchFamily="34" charset="0"/>
              <a:buChar char="–"/>
              <a:defRPr/>
            </a:pPr>
            <a:r>
              <a:rPr lang="en-US" sz="2800" dirty="0" smtClean="0"/>
              <a:t>Other countries participate as well</a:t>
            </a:r>
            <a:endParaRPr lang="en-US" sz="2800" dirty="0" smtClean="0">
              <a:effectLst/>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a:t>
            </a:fld>
            <a:endParaRPr lang="en-US" b="1" dirty="0"/>
          </a:p>
        </p:txBody>
      </p:sp>
    </p:spTree>
    <p:extLst>
      <p:ext uri="{BB962C8B-B14F-4D97-AF65-F5344CB8AC3E}">
        <p14:creationId xmlns:p14="http://schemas.microsoft.com/office/powerpoint/2010/main" val="7097251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59</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smtClean="0"/>
              <a:t>Communications Over the Internet</a:t>
            </a:r>
            <a:r>
              <a:rPr lang="en-US" dirty="0" smtClean="0"/>
              <a:t/>
            </a:r>
            <a:br>
              <a:rPr lang="en-US" dirty="0" smtClean="0"/>
            </a:br>
            <a:r>
              <a:rPr lang="en-US" sz="4000" dirty="0" smtClean="0"/>
              <a:t>E-Mail (cont.)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985" y="1481407"/>
            <a:ext cx="7218029" cy="4943698"/>
          </a:xfrm>
          <a:prstGeom prst="rect">
            <a:avLst/>
          </a:prstGeom>
        </p:spPr>
      </p:pic>
    </p:spTree>
    <p:extLst>
      <p:ext uri="{BB962C8B-B14F-4D97-AF65-F5344CB8AC3E}">
        <p14:creationId xmlns:p14="http://schemas.microsoft.com/office/powerpoint/2010/main" val="22371007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smtClean="0"/>
              <a:t>Sending </a:t>
            </a:r>
            <a:r>
              <a:rPr lang="en-US" dirty="0"/>
              <a:t>files </a:t>
            </a:r>
            <a:r>
              <a:rPr lang="en-US" dirty="0" smtClean="0"/>
              <a:t>as attachments</a:t>
            </a:r>
            <a:endParaRPr lang="en-US" sz="3200" dirty="0" smtClean="0">
              <a:effectLst/>
            </a:endParaRPr>
          </a:p>
          <a:p>
            <a:pPr marL="914400" lvl="1" indent="-450850"/>
            <a:r>
              <a:rPr lang="en-US" kern="1200" dirty="0" smtClean="0">
                <a:latin typeface="Arial" charset="0"/>
              </a:rPr>
              <a:t>SMTP handles text messages</a:t>
            </a:r>
          </a:p>
          <a:p>
            <a:pPr marL="914400" lvl="1" indent="-450850"/>
            <a:r>
              <a:rPr lang="en-US" kern="1200" dirty="0" smtClean="0">
                <a:latin typeface="Arial" charset="0"/>
              </a:rPr>
              <a:t>Multipurpose Internet Mail Extensions (MIME) specification created to send files</a:t>
            </a:r>
          </a:p>
          <a:p>
            <a:pPr marL="914400" lvl="1" indent="-450850"/>
            <a:r>
              <a:rPr lang="en-US" kern="1200" dirty="0" smtClean="0">
                <a:latin typeface="Arial" charset="0"/>
              </a:rPr>
              <a:t>E-mail is sent as text, but MIME handles encoding and decoding of files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60</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smtClean="0"/>
              <a:t>Communications Over the Internet</a:t>
            </a:r>
            <a:r>
              <a:rPr lang="en-US" dirty="0" smtClean="0"/>
              <a:t/>
            </a:r>
            <a:br>
              <a:rPr lang="en-US" dirty="0" smtClean="0"/>
            </a:br>
            <a:r>
              <a:rPr lang="en-US" sz="4000" dirty="0" smtClean="0"/>
              <a:t>E-Mail (cont.)</a:t>
            </a:r>
          </a:p>
        </p:txBody>
      </p:sp>
    </p:spTree>
    <p:extLst>
      <p:ext uri="{BB962C8B-B14F-4D97-AF65-F5344CB8AC3E}">
        <p14:creationId xmlns:p14="http://schemas.microsoft.com/office/powerpoint/2010/main" val="35228420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a:t>E-Mail Security: Encryption</a:t>
            </a:r>
            <a:endParaRPr lang="en-US" dirty="0" smtClean="0"/>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kern="1200" dirty="0" smtClean="0">
                <a:latin typeface="Arial" charset="0"/>
              </a:rPr>
              <a:t>Email is highly </a:t>
            </a:r>
            <a:r>
              <a:rPr lang="en-US" kern="1200" dirty="0">
                <a:latin typeface="Arial" charset="0"/>
              </a:rPr>
              <a:t>susceptible to being </a:t>
            </a:r>
            <a:r>
              <a:rPr lang="en-US" kern="1200" dirty="0" smtClean="0">
                <a:latin typeface="Arial" charset="0"/>
              </a:rPr>
              <a:t>read</a:t>
            </a:r>
          </a:p>
          <a:p>
            <a:pPr marL="914400" lvl="1" indent="-457200" eaLnBrk="1" hangingPunct="1">
              <a:defRPr/>
            </a:pPr>
            <a:r>
              <a:rPr lang="en-US" kern="1200" dirty="0" smtClean="0">
                <a:latin typeface="Arial" charset="0"/>
              </a:rPr>
              <a:t>It is sent </a:t>
            </a:r>
            <a:r>
              <a:rPr lang="en-US" kern="1200" dirty="0">
                <a:latin typeface="Arial" charset="0"/>
              </a:rPr>
              <a:t>in plain text</a:t>
            </a:r>
            <a:endParaRPr lang="en-US" sz="2800" dirty="0" smtClean="0">
              <a:effectLst/>
            </a:endParaRPr>
          </a:p>
          <a:p>
            <a:pPr marL="914400" lvl="1" indent="-450850"/>
            <a:r>
              <a:rPr lang="en-US" kern="1200" dirty="0" smtClean="0">
                <a:latin typeface="Arial" charset="0"/>
              </a:rPr>
              <a:t>Copies might exist on numerous servers</a:t>
            </a:r>
          </a:p>
          <a:p>
            <a:pPr marL="914400" lvl="1" indent="-450850"/>
            <a:r>
              <a:rPr lang="en-US" kern="1200" dirty="0" smtClean="0">
                <a:latin typeface="Arial" charset="0"/>
              </a:rPr>
              <a:t>Encryption helps protect sensitive messages</a:t>
            </a:r>
          </a:p>
          <a:p>
            <a:pPr marL="514350" indent="-450850"/>
            <a:r>
              <a:rPr lang="en-US" kern="1200" dirty="0">
                <a:latin typeface="Arial" charset="0"/>
              </a:rPr>
              <a:t>Many e-mail servers offer built-in </a:t>
            </a:r>
            <a:r>
              <a:rPr lang="en-US" kern="1200" dirty="0" smtClean="0">
                <a:latin typeface="Arial" charset="0"/>
              </a:rPr>
              <a:t>encryption</a:t>
            </a:r>
          </a:p>
          <a:p>
            <a:pPr marL="914400" lvl="1" indent="-450850"/>
            <a:r>
              <a:rPr lang="en-US" kern="1200" dirty="0">
                <a:latin typeface="Arial" charset="0"/>
              </a:rPr>
              <a:t>Codes e-mail so that only person with key to code can decode the message</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61</a:t>
            </a:fld>
            <a:endParaRPr lang="en-US" b="1" dirty="0"/>
          </a:p>
        </p:txBody>
      </p:sp>
    </p:spTree>
    <p:extLst>
      <p:ext uri="{BB962C8B-B14F-4D97-AF65-F5344CB8AC3E}">
        <p14:creationId xmlns:p14="http://schemas.microsoft.com/office/powerpoint/2010/main" val="27503684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992134"/>
          </a:xfrm>
          <a:ln>
            <a:solidFill>
              <a:schemeClr val="bg1"/>
            </a:solidFill>
          </a:ln>
        </p:spPr>
        <p:txBody>
          <a:bodyPr/>
          <a:lstStyle/>
          <a:p>
            <a:pPr eaLnBrk="1" hangingPunct="1">
              <a:defRPr/>
            </a:pPr>
            <a:r>
              <a:rPr lang="en-US" dirty="0" smtClean="0"/>
              <a:t>Private-key encryption</a:t>
            </a:r>
            <a:endParaRPr lang="en-US" sz="3200" dirty="0" smtClean="0">
              <a:effectLst/>
            </a:endParaRPr>
          </a:p>
          <a:p>
            <a:pPr marL="914400" lvl="1" indent="-450850"/>
            <a:r>
              <a:rPr lang="en-US" kern="1200" dirty="0" smtClean="0">
                <a:latin typeface="Arial" charset="0"/>
              </a:rPr>
              <a:t>Only the two parties have the code</a:t>
            </a:r>
          </a:p>
          <a:p>
            <a:pPr marL="914400" lvl="1" indent="-450850"/>
            <a:r>
              <a:rPr lang="en-US" kern="1200" dirty="0" smtClean="0">
                <a:latin typeface="Arial" charset="0"/>
              </a:rPr>
              <a:t>Could be a shift code</a:t>
            </a:r>
          </a:p>
          <a:p>
            <a:pPr marL="914400" lvl="1" indent="-450850"/>
            <a:r>
              <a:rPr lang="en-US" kern="1200" dirty="0" smtClean="0">
                <a:latin typeface="Arial" charset="0"/>
              </a:rPr>
              <a:t>Could be more complex substitution code</a:t>
            </a:r>
          </a:p>
          <a:p>
            <a:pPr marL="914400" lvl="1" indent="-450850"/>
            <a:r>
              <a:rPr lang="en-US" kern="1200" dirty="0" smtClean="0">
                <a:latin typeface="Arial" charset="0"/>
              </a:rPr>
              <a:t>Main problem is key security</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62</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a:t>E-Mail Security: </a:t>
            </a:r>
            <a:r>
              <a:rPr lang="en-US" sz="4000" dirty="0" smtClean="0"/>
              <a:t>Encryption (cont.)</a:t>
            </a:r>
            <a:endParaRPr lang="en-US" dirty="0" smtClean="0"/>
          </a:p>
        </p:txBody>
      </p:sp>
    </p:spTree>
    <p:extLst>
      <p:ext uri="{BB962C8B-B14F-4D97-AF65-F5344CB8AC3E}">
        <p14:creationId xmlns:p14="http://schemas.microsoft.com/office/powerpoint/2010/main" val="1222377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lnSpc>
                <a:spcPct val="105000"/>
              </a:lnSpc>
              <a:defRPr/>
            </a:pPr>
            <a:r>
              <a:rPr lang="en-US" dirty="0" smtClean="0"/>
              <a:t>Public-key encryption</a:t>
            </a:r>
            <a:endParaRPr lang="en-US" sz="3200" dirty="0" smtClean="0">
              <a:effectLst/>
            </a:endParaRPr>
          </a:p>
          <a:p>
            <a:pPr marL="914400" lvl="1" indent="-450850">
              <a:lnSpc>
                <a:spcPct val="105000"/>
              </a:lnSpc>
            </a:pPr>
            <a:r>
              <a:rPr lang="en-US" kern="1200" dirty="0" smtClean="0">
                <a:latin typeface="Arial" charset="0"/>
              </a:rPr>
              <a:t>Two keys (key pair) are created</a:t>
            </a:r>
          </a:p>
          <a:p>
            <a:pPr marL="1254125" lvl="2" indent="-333375">
              <a:lnSpc>
                <a:spcPct val="105000"/>
              </a:lnSpc>
            </a:pPr>
            <a:r>
              <a:rPr lang="en-US" kern="1200" dirty="0" smtClean="0">
                <a:latin typeface="Arial" charset="0"/>
              </a:rPr>
              <a:t>One for coding, one for decoding</a:t>
            </a:r>
          </a:p>
          <a:p>
            <a:pPr marL="914400" lvl="1" indent="-450850">
              <a:lnSpc>
                <a:spcPct val="105000"/>
              </a:lnSpc>
            </a:pPr>
            <a:r>
              <a:rPr lang="en-US" kern="1200" dirty="0" smtClean="0">
                <a:latin typeface="Arial" charset="0"/>
              </a:rPr>
              <a:t>Coding key is distributed as public key</a:t>
            </a:r>
          </a:p>
          <a:p>
            <a:pPr marL="1254125" lvl="2" indent="-333375">
              <a:lnSpc>
                <a:spcPct val="105000"/>
              </a:lnSpc>
            </a:pPr>
            <a:r>
              <a:rPr lang="en-US" kern="1200" dirty="0" smtClean="0">
                <a:latin typeface="Arial" charset="0"/>
              </a:rPr>
              <a:t>Message being sent is coded using public key</a:t>
            </a:r>
          </a:p>
          <a:p>
            <a:pPr marL="914400" lvl="1" indent="-450850">
              <a:lnSpc>
                <a:spcPct val="105000"/>
              </a:lnSpc>
            </a:pPr>
            <a:r>
              <a:rPr lang="en-US" kern="1200" dirty="0" smtClean="0">
                <a:latin typeface="Arial" charset="0"/>
              </a:rPr>
              <a:t>Decode using private key</a:t>
            </a:r>
          </a:p>
          <a:p>
            <a:pPr marL="1254125" lvl="2" indent="-333375">
              <a:lnSpc>
                <a:spcPct val="105000"/>
              </a:lnSpc>
            </a:pPr>
            <a:r>
              <a:rPr lang="en-US" kern="1200" dirty="0" smtClean="0">
                <a:latin typeface="Arial" charset="0"/>
              </a:rPr>
              <a:t>Only receiver knows private key</a:t>
            </a:r>
          </a:p>
          <a:p>
            <a:pPr marL="914400" lvl="1" indent="-450850">
              <a:lnSpc>
                <a:spcPct val="105000"/>
              </a:lnSpc>
            </a:pPr>
            <a:r>
              <a:rPr lang="en-US" kern="1200" dirty="0" smtClean="0">
                <a:latin typeface="Arial" charset="0"/>
              </a:rPr>
              <a:t>Mathematical relationship between two keys</a:t>
            </a:r>
            <a:endParaRPr lang="en-US" sz="32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63</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a:t>E-Mail Security: </a:t>
            </a:r>
            <a:r>
              <a:rPr lang="en-US" sz="4000" dirty="0" smtClean="0"/>
              <a:t>Encryption (cont.)</a:t>
            </a:r>
            <a:endParaRPr lang="en-US" dirty="0" smtClean="0"/>
          </a:p>
        </p:txBody>
      </p:sp>
    </p:spTree>
    <p:extLst>
      <p:ext uri="{BB962C8B-B14F-4D97-AF65-F5344CB8AC3E}">
        <p14:creationId xmlns:p14="http://schemas.microsoft.com/office/powerpoint/2010/main" val="35617680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291">
                                            <p:txEl>
                                              <p:pRg st="6" end="6"/>
                                            </p:txEl>
                                          </p:spTgt>
                                        </p:tgtEl>
                                        <p:attrNameLst>
                                          <p:attrName>style.visibility</p:attrName>
                                        </p:attrNameLst>
                                      </p:cBhvr>
                                      <p:to>
                                        <p:strVal val="visible"/>
                                      </p:to>
                                    </p:set>
                                    <p:animEffect transition="in" filter="fade">
                                      <p:cBhvr>
                                        <p:cTn id="37" dur="500"/>
                                        <p:tgtEl>
                                          <p:spTgt spid="1402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0291">
                                            <p:txEl>
                                              <p:pRg st="7" end="7"/>
                                            </p:txEl>
                                          </p:spTgt>
                                        </p:tgtEl>
                                        <p:attrNameLst>
                                          <p:attrName>style.visibility</p:attrName>
                                        </p:attrNameLst>
                                      </p:cBhvr>
                                      <p:to>
                                        <p:strVal val="visible"/>
                                      </p:to>
                                    </p:set>
                                    <p:animEffect transition="in" filter="fade">
                                      <p:cBhvr>
                                        <p:cTn id="42" dur="500"/>
                                        <p:tgtEl>
                                          <p:spTgt spid="1402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smtClean="0"/>
              <a:t>Private key’s level of security</a:t>
            </a:r>
            <a:endParaRPr lang="en-US" sz="3200" dirty="0" smtClean="0">
              <a:effectLst/>
            </a:endParaRPr>
          </a:p>
          <a:p>
            <a:pPr marL="914400" lvl="1" indent="-450850"/>
            <a:r>
              <a:rPr lang="en-US" kern="1200" dirty="0" smtClean="0">
                <a:latin typeface="Arial" charset="0"/>
              </a:rPr>
              <a:t>Impossible to deduce private key from public key because of complexity of algorithms</a:t>
            </a:r>
          </a:p>
          <a:p>
            <a:pPr marL="914400" lvl="1" indent="-450850"/>
            <a:r>
              <a:rPr lang="en-US" kern="1200" dirty="0" smtClean="0">
                <a:latin typeface="Arial" charset="0"/>
              </a:rPr>
              <a:t>In brute force attack, every possible combination is tried</a:t>
            </a:r>
          </a:p>
          <a:p>
            <a:pPr marL="914400" lvl="1" indent="-450850"/>
            <a:r>
              <a:rPr lang="en-US" kern="1200" dirty="0" smtClean="0">
                <a:latin typeface="Arial" charset="0"/>
              </a:rPr>
              <a:t>Can enable hackers to deduce key and decode message</a:t>
            </a:r>
            <a:endParaRPr lang="en-US" sz="32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64</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a:t>E-Mail Security: </a:t>
            </a:r>
            <a:r>
              <a:rPr lang="en-US" sz="4000" dirty="0" smtClean="0"/>
              <a:t>Encryption (cont.)</a:t>
            </a:r>
            <a:endParaRPr lang="en-US" dirty="0" smtClean="0"/>
          </a:p>
        </p:txBody>
      </p:sp>
    </p:spTree>
    <p:extLst>
      <p:ext uri="{BB962C8B-B14F-4D97-AF65-F5344CB8AC3E}">
        <p14:creationId xmlns:p14="http://schemas.microsoft.com/office/powerpoint/2010/main" val="2732656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smtClean="0"/>
              <a:t>What kind of key is considered safe</a:t>
            </a:r>
            <a:endParaRPr lang="en-US" sz="3200" dirty="0" smtClean="0">
              <a:effectLst/>
            </a:endParaRPr>
          </a:p>
          <a:p>
            <a:pPr marL="914400" lvl="1" indent="-450850"/>
            <a:r>
              <a:rPr lang="en-US" kern="1200" dirty="0" smtClean="0">
                <a:latin typeface="Arial" charset="0"/>
              </a:rPr>
              <a:t>1990s: 40-bit keys thought to be completely resistant to brute force attacks</a:t>
            </a:r>
          </a:p>
          <a:p>
            <a:pPr marL="914400" lvl="1" indent="-450850"/>
            <a:r>
              <a:rPr lang="en-US" kern="1200" dirty="0" smtClean="0">
                <a:latin typeface="Arial" charset="0"/>
              </a:rPr>
              <a:t>1995: French programmer broke 40-bit key</a:t>
            </a:r>
          </a:p>
          <a:p>
            <a:pPr marL="914400" lvl="1" indent="-450850"/>
            <a:r>
              <a:rPr lang="en-US" kern="1200" dirty="0" smtClean="0">
                <a:latin typeface="Arial" charset="0"/>
              </a:rPr>
              <a:t>Later: 128-bit keys became standard</a:t>
            </a:r>
          </a:p>
          <a:p>
            <a:pPr marL="914400" lvl="1" indent="-450850"/>
            <a:r>
              <a:rPr lang="en-US" kern="1200" dirty="0" smtClean="0">
                <a:latin typeface="Arial" charset="0"/>
              </a:rPr>
              <a:t>Strong encryption calls for 256-bit keys</a:t>
            </a:r>
          </a:p>
          <a:p>
            <a:pPr marL="1254125" lvl="1" indent="-339725">
              <a:buFont typeface="Arial" pitchFamily="34" charset="0"/>
              <a:buChar char="•"/>
            </a:pPr>
            <a:r>
              <a:rPr lang="en-US" sz="2400" kern="1200" dirty="0" smtClean="0">
                <a:latin typeface="Arial" charset="0"/>
              </a:rPr>
              <a:t>Could take hundreds of billions of years to crack</a:t>
            </a:r>
            <a:endParaRPr lang="en-US" sz="2400" kern="1200" dirty="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65</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a:t>E-Mail Security: </a:t>
            </a:r>
            <a:r>
              <a:rPr lang="en-US" sz="4000" dirty="0" smtClean="0"/>
              <a:t>Encryption (cont.)</a:t>
            </a:r>
            <a:endParaRPr lang="en-US" dirty="0" smtClean="0"/>
          </a:p>
        </p:txBody>
      </p:sp>
    </p:spTree>
    <p:extLst>
      <p:ext uri="{BB962C8B-B14F-4D97-AF65-F5344CB8AC3E}">
        <p14:creationId xmlns:p14="http://schemas.microsoft.com/office/powerpoint/2010/main" val="38445838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291">
                                            <p:txEl>
                                              <p:pRg st="5" end="5"/>
                                            </p:txEl>
                                          </p:spTgt>
                                        </p:tgtEl>
                                        <p:attrNameLst>
                                          <p:attrName>style.visibility</p:attrName>
                                        </p:attrNameLst>
                                      </p:cBhvr>
                                      <p:to>
                                        <p:strVal val="visible"/>
                                      </p:to>
                                    </p:set>
                                    <p:animEffect transition="in" filter="fade">
                                      <p:cBhvr>
                                        <p:cTn id="32" dur="500"/>
                                        <p:tgtEl>
                                          <p:spTgt spid="140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smtClean="0"/>
              <a:t>Instant </a:t>
            </a:r>
            <a:r>
              <a:rPr lang="en-US" sz="4000" dirty="0"/>
              <a:t>Messaging</a:t>
            </a:r>
            <a:endParaRPr lang="en-US" sz="4000" dirty="0" smtClean="0"/>
          </a:p>
        </p:txBody>
      </p:sp>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defRPr/>
            </a:pPr>
            <a:r>
              <a:rPr lang="en-US" dirty="0"/>
              <a:t>What </a:t>
            </a:r>
            <a:r>
              <a:rPr lang="en-US" dirty="0" smtClean="0"/>
              <a:t>you </a:t>
            </a:r>
            <a:r>
              <a:rPr lang="en-US" dirty="0"/>
              <a:t>need to run instant </a:t>
            </a:r>
            <a:r>
              <a:rPr lang="en-US" dirty="0" smtClean="0"/>
              <a:t>messaging</a:t>
            </a:r>
            <a:endParaRPr lang="en-US" sz="3200" dirty="0" smtClean="0">
              <a:effectLst/>
            </a:endParaRPr>
          </a:p>
          <a:p>
            <a:pPr marL="919163" lvl="1" indent="-450850"/>
            <a:r>
              <a:rPr lang="en-US" kern="1200" dirty="0" smtClean="0">
                <a:latin typeface="Arial" charset="0"/>
              </a:rPr>
              <a:t>Client program that connects to an instant messaging (IM) service</a:t>
            </a:r>
          </a:p>
          <a:p>
            <a:pPr marL="919163" lvl="1" indent="-450850"/>
            <a:r>
              <a:rPr lang="en-US" kern="1200" dirty="0" smtClean="0">
                <a:latin typeface="Arial" charset="0"/>
              </a:rPr>
              <a:t>Examples</a:t>
            </a:r>
          </a:p>
          <a:p>
            <a:pPr marL="1254125" lvl="1" indent="-339725">
              <a:buFont typeface="Arial" pitchFamily="34" charset="0"/>
              <a:buChar char="•"/>
            </a:pPr>
            <a:r>
              <a:rPr lang="en-US" sz="2400" kern="1200" dirty="0" smtClean="0">
                <a:latin typeface="Arial" charset="0"/>
              </a:rPr>
              <a:t>Yahoo! Messenger</a:t>
            </a:r>
          </a:p>
          <a:p>
            <a:pPr marL="1254125" lvl="1" indent="-339725">
              <a:buFont typeface="Arial" pitchFamily="34" charset="0"/>
              <a:buChar char="•"/>
            </a:pPr>
            <a:r>
              <a:rPr lang="en-US" sz="2400" kern="1200" dirty="0" err="1" smtClean="0">
                <a:latin typeface="Arial" charset="0"/>
              </a:rPr>
              <a:t>GoogleTalk</a:t>
            </a:r>
            <a:endParaRPr lang="en-US" sz="2400" kern="1200" dirty="0" smtClean="0">
              <a:latin typeface="Arial" charset="0"/>
            </a:endParaRP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66</a:t>
            </a:fld>
            <a:endParaRPr lang="en-US" b="1" dirty="0"/>
          </a:p>
        </p:txBody>
      </p:sp>
    </p:spTree>
    <p:extLst>
      <p:ext uri="{BB962C8B-B14F-4D97-AF65-F5344CB8AC3E}">
        <p14:creationId xmlns:p14="http://schemas.microsoft.com/office/powerpoint/2010/main" val="13468976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idx="1"/>
          </p:nvPr>
        </p:nvSpPr>
        <p:spPr>
          <a:xfrm>
            <a:off x="457199" y="1631950"/>
            <a:ext cx="8229601" cy="4494213"/>
          </a:xfrm>
          <a:ln>
            <a:solidFill>
              <a:schemeClr val="bg1"/>
            </a:solidFill>
          </a:ln>
        </p:spPr>
        <p:txBody>
          <a:bodyPr/>
          <a:lstStyle/>
          <a:p>
            <a:pPr eaLnBrk="1" hangingPunct="1">
              <a:lnSpc>
                <a:spcPct val="100000"/>
              </a:lnSpc>
              <a:defRPr/>
            </a:pPr>
            <a:r>
              <a:rPr lang="en-US" dirty="0"/>
              <a:t>How </a:t>
            </a:r>
            <a:r>
              <a:rPr lang="en-US" dirty="0" smtClean="0"/>
              <a:t>instant </a:t>
            </a:r>
            <a:r>
              <a:rPr lang="en-US" dirty="0"/>
              <a:t>messaging </a:t>
            </a:r>
            <a:r>
              <a:rPr lang="en-US" dirty="0" smtClean="0"/>
              <a:t>works</a:t>
            </a:r>
            <a:endParaRPr lang="en-US" sz="3200" dirty="0" smtClean="0">
              <a:effectLst/>
            </a:endParaRPr>
          </a:p>
          <a:p>
            <a:pPr marL="919163" lvl="1" indent="-450850">
              <a:lnSpc>
                <a:spcPct val="100000"/>
              </a:lnSpc>
            </a:pPr>
            <a:r>
              <a:rPr lang="en-US" kern="1200" dirty="0" smtClean="0">
                <a:latin typeface="Arial" charset="0"/>
              </a:rPr>
              <a:t>Client software makes connection with chat server</a:t>
            </a:r>
          </a:p>
          <a:p>
            <a:pPr marL="919163" lvl="1" indent="-450850">
              <a:lnSpc>
                <a:spcPct val="100000"/>
              </a:lnSpc>
            </a:pPr>
            <a:r>
              <a:rPr lang="en-US" kern="1200" dirty="0" smtClean="0">
                <a:latin typeface="Arial" charset="0"/>
              </a:rPr>
              <a:t>Provides connection information to your device</a:t>
            </a:r>
          </a:p>
          <a:p>
            <a:pPr marL="919163" lvl="1" indent="-450850">
              <a:lnSpc>
                <a:spcPct val="100000"/>
              </a:lnSpc>
            </a:pPr>
            <a:r>
              <a:rPr lang="en-US" kern="1200" dirty="0" smtClean="0">
                <a:latin typeface="Arial" charset="0"/>
              </a:rPr>
              <a:t>Server isn’t involved in chat session</a:t>
            </a:r>
          </a:p>
          <a:p>
            <a:pPr marL="919163" lvl="1" indent="-450850">
              <a:lnSpc>
                <a:spcPct val="100000"/>
              </a:lnSpc>
            </a:pPr>
            <a:r>
              <a:rPr lang="en-US" kern="1200" dirty="0" smtClean="0">
                <a:latin typeface="Arial" charset="0"/>
              </a:rPr>
              <a:t>Chatting takes place between two devices over the Internet</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67</a:t>
            </a:fld>
            <a:endParaRPr lang="en-US" b="1" dirty="0"/>
          </a:p>
        </p:txBody>
      </p:sp>
      <p:sp>
        <p:nvSpPr>
          <p:cNvPr id="8"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smtClean="0"/>
              <a:t>Instant Messaging (cont.)</a:t>
            </a:r>
          </a:p>
        </p:txBody>
      </p:sp>
    </p:spTree>
    <p:extLst>
      <p:ext uri="{BB962C8B-B14F-4D97-AF65-F5344CB8AC3E}">
        <p14:creationId xmlns:p14="http://schemas.microsoft.com/office/powerpoint/2010/main" val="2643022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291">
                                            <p:txEl>
                                              <p:pRg st="4" end="4"/>
                                            </p:txEl>
                                          </p:spTgt>
                                        </p:tgtEl>
                                        <p:attrNameLst>
                                          <p:attrName>style.visibility</p:attrName>
                                        </p:attrNameLst>
                                      </p:cBhvr>
                                      <p:to>
                                        <p:strVal val="visible"/>
                                      </p:to>
                                    </p:set>
                                    <p:animEffect transition="in" filter="fade">
                                      <p:cBhvr>
                                        <p:cTn id="27" dur="500"/>
                                        <p:tgtEl>
                                          <p:spTgt spid="140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8" name="Slide Number Placeholder 7"/>
          <p:cNvSpPr>
            <a:spLocks noGrp="1"/>
          </p:cNvSpPr>
          <p:nvPr>
            <p:ph type="sldNum" sz="quarter" idx="11"/>
          </p:nvPr>
        </p:nvSpPr>
        <p:spPr/>
        <p:txBody>
          <a:bodyPr/>
          <a:lstStyle/>
          <a:p>
            <a:pPr algn="r">
              <a:defRPr/>
            </a:pPr>
            <a:fld id="{FEFC8460-2138-445B-9FD9-4F5C6329C787}" type="slidenum">
              <a:rPr lang="en-US" smtClean="0"/>
              <a:pPr algn="r">
                <a:defRPr/>
              </a:pPr>
              <a:t>68</a:t>
            </a:fld>
            <a:endParaRPr lang="en-US" b="1" dirty="0"/>
          </a:p>
        </p:txBody>
      </p:sp>
      <p:sp>
        <p:nvSpPr>
          <p:cNvPr id="7" name="Rectangle 2"/>
          <p:cNvSpPr>
            <a:spLocks noGrp="1" noChangeArrowheads="1"/>
          </p:cNvSpPr>
          <p:nvPr>
            <p:ph type="title"/>
          </p:nvPr>
        </p:nvSpPr>
        <p:spPr>
          <a:xfrm>
            <a:off x="381000" y="228600"/>
            <a:ext cx="8382000" cy="1066800"/>
          </a:xfrm>
        </p:spPr>
        <p:txBody>
          <a:bodyPr/>
          <a:lstStyle/>
          <a:p>
            <a:pPr eaLnBrk="1" hangingPunct="1">
              <a:defRPr/>
            </a:pPr>
            <a:r>
              <a:rPr lang="en-US" sz="4000" dirty="0"/>
              <a:t>Communications Over the Internet</a:t>
            </a:r>
            <a:r>
              <a:rPr lang="en-US" dirty="0"/>
              <a:t/>
            </a:r>
            <a:br>
              <a:rPr lang="en-US" dirty="0"/>
            </a:br>
            <a:r>
              <a:rPr lang="en-US" sz="4000" dirty="0" smtClean="0"/>
              <a:t>Instant Messaging (cont.)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357" y="1447800"/>
            <a:ext cx="5477285" cy="4972541"/>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sz="3600" dirty="0" smtClean="0"/>
              <a:t>The Management of the </a:t>
            </a:r>
            <a:r>
              <a:rPr lang="en-US" sz="3600" dirty="0"/>
              <a:t>Internet (cont.)</a:t>
            </a:r>
            <a:endParaRPr lang="en-US" sz="3600" dirty="0" smtClean="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6</a:t>
            </a:fld>
            <a:endParaRPr lang="en-US"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637030"/>
            <a:ext cx="8374566" cy="3671570"/>
          </a:xfrm>
          <a:prstGeom prst="rect">
            <a:avLst/>
          </a:prstGeom>
        </p:spPr>
      </p:pic>
    </p:spTree>
    <p:extLst>
      <p:ext uri="{BB962C8B-B14F-4D97-AF65-F5344CB8AC3E}">
        <p14:creationId xmlns:p14="http://schemas.microsoft.com/office/powerpoint/2010/main" val="121606194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1. Who owns, manages, and pays </a:t>
            </a:r>
            <a:r>
              <a:rPr lang="en-US" dirty="0" smtClean="0"/>
              <a:t>for the </a:t>
            </a:r>
            <a:r>
              <a:rPr lang="en-US" dirty="0"/>
              <a:t>Internet?</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69</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1359526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2. How do the Internet’s </a:t>
            </a:r>
            <a:r>
              <a:rPr lang="en-US" dirty="0" smtClean="0"/>
              <a:t>networking components </a:t>
            </a:r>
            <a:r>
              <a:rPr lang="en-US" dirty="0"/>
              <a:t>interact?</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70</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25488854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3. What data transmissions and protocols does </a:t>
            </a:r>
            <a:r>
              <a:rPr lang="en-US" dirty="0" smtClean="0"/>
              <a:t>the Internet </a:t>
            </a:r>
            <a:r>
              <a:rPr lang="en-US" dirty="0"/>
              <a:t>use?</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71</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2603152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4. Why are IP addresses and </a:t>
            </a:r>
            <a:r>
              <a:rPr lang="en-US" dirty="0" smtClean="0"/>
              <a:t>domain names </a:t>
            </a:r>
            <a:r>
              <a:rPr lang="en-US" dirty="0"/>
              <a:t>important for </a:t>
            </a:r>
            <a:r>
              <a:rPr lang="en-US" dirty="0" smtClean="0"/>
              <a:t>Internet communications</a:t>
            </a:r>
            <a:r>
              <a:rPr lang="en-US" dirty="0"/>
              <a:t>?</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72</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2163224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5. What web technologies are used </a:t>
            </a:r>
            <a:r>
              <a:rPr lang="en-US" dirty="0" smtClean="0"/>
              <a:t>to develop </a:t>
            </a:r>
            <a:r>
              <a:rPr lang="en-US" dirty="0"/>
              <a:t>web applications?</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73</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22745007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63550" indent="-463550">
              <a:buNone/>
            </a:pPr>
            <a:r>
              <a:rPr lang="en-US" dirty="0"/>
              <a:t>6. How do e-mail and instant </a:t>
            </a:r>
            <a:r>
              <a:rPr lang="en-US" dirty="0" smtClean="0"/>
              <a:t>messaging work</a:t>
            </a:r>
            <a:r>
              <a:rPr lang="en-US" dirty="0"/>
              <a:t>, and how is information </a:t>
            </a:r>
            <a:r>
              <a:rPr lang="en-US" dirty="0" smtClean="0"/>
              <a:t>using these </a:t>
            </a:r>
            <a:r>
              <a:rPr lang="en-US" dirty="0"/>
              <a:t>technologies kept secure?</a:t>
            </a:r>
          </a:p>
        </p:txBody>
      </p:sp>
      <p:sp>
        <p:nvSpPr>
          <p:cNvPr id="4" name="Footer Placeholder 3"/>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5" name="Slide Number Placeholder 4"/>
          <p:cNvSpPr>
            <a:spLocks noGrp="1"/>
          </p:cNvSpPr>
          <p:nvPr>
            <p:ph type="sldNum" sz="quarter" idx="11"/>
          </p:nvPr>
        </p:nvSpPr>
        <p:spPr/>
        <p:txBody>
          <a:bodyPr/>
          <a:lstStyle/>
          <a:p>
            <a:pPr algn="r">
              <a:defRPr/>
            </a:pPr>
            <a:fld id="{FEFC8460-2138-445B-9FD9-4F5C6329C787}" type="slidenum">
              <a:rPr lang="en-US" smtClean="0"/>
              <a:pPr algn="r">
                <a:defRPr/>
              </a:pPr>
              <a:t>74</a:t>
            </a:fld>
            <a:endParaRPr lang="en-US" b="1" dirty="0"/>
          </a:p>
        </p:txBody>
      </p:sp>
      <p:sp>
        <p:nvSpPr>
          <p:cNvPr id="6" name="Title 1"/>
          <p:cNvSpPr>
            <a:spLocks noGrp="1"/>
          </p:cNvSpPr>
          <p:nvPr>
            <p:ph type="title"/>
          </p:nvPr>
        </p:nvSpPr>
        <p:spPr>
          <a:xfrm>
            <a:off x="381000" y="228600"/>
            <a:ext cx="8382000" cy="1066800"/>
          </a:xfrm>
        </p:spPr>
        <p:txBody>
          <a:bodyPr/>
          <a:lstStyle/>
          <a:p>
            <a:r>
              <a:rPr lang="en-US" dirty="0" smtClean="0"/>
              <a:t>Chapter 13 Summary Questions</a:t>
            </a:r>
            <a:endParaRPr lang="en-US" dirty="0"/>
          </a:p>
        </p:txBody>
      </p:sp>
    </p:spTree>
    <p:extLst>
      <p:ext uri="{BB962C8B-B14F-4D97-AF65-F5344CB8AC3E}">
        <p14:creationId xmlns:p14="http://schemas.microsoft.com/office/powerpoint/2010/main" val="28934016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defRPr/>
            </a:pPr>
            <a:endParaRPr lang="en-US" sz="1400" dirty="0">
              <a:solidFill>
                <a:srgbClr val="000000"/>
              </a:solidFill>
              <a:effectLst>
                <a:outerShdw blurRad="38100" dist="38100" dir="2700000" algn="tl">
                  <a:srgbClr val="FFFFFF"/>
                </a:outerShdw>
              </a:effectLst>
            </a:endParaRPr>
          </a:p>
        </p:txBody>
      </p:sp>
      <p:sp>
        <p:nvSpPr>
          <p:cNvPr id="145410" name="Rectangle 4"/>
          <p:cNvSpPr>
            <a:spLocks noChangeArrowheads="1"/>
          </p:cNvSpPr>
          <p:nvPr/>
        </p:nvSpPr>
        <p:spPr bwMode="auto">
          <a:xfrm>
            <a:off x="-3725863" y="2297113"/>
            <a:ext cx="9144001" cy="0"/>
          </a:xfrm>
          <a:prstGeom prst="rect">
            <a:avLst/>
          </a:prstGeom>
          <a:noFill/>
          <a:ln w="25400">
            <a:noFill/>
            <a:miter lim="800000"/>
            <a:headEnd/>
            <a:tailEnd/>
          </a:ln>
        </p:spPr>
        <p:txBody>
          <a:bodyPr wrap="none" anchor="ctr">
            <a:spAutoFit/>
          </a:bodyPr>
          <a:lstStyle/>
          <a:p>
            <a:endParaRPr lang="en-US">
              <a:solidFill>
                <a:srgbClr val="E5FFFF"/>
              </a:solidFill>
            </a:endParaRPr>
          </a:p>
        </p:txBody>
      </p:sp>
      <p:pic>
        <p:nvPicPr>
          <p:cNvPr id="145411" name="Picture 5" descr="cid:3287383400_2177562"/>
          <p:cNvPicPr>
            <a:picLocks noChangeAspect="1" noChangeArrowheads="1"/>
          </p:cNvPicPr>
          <p:nvPr/>
        </p:nvPicPr>
        <p:blipFill>
          <a:blip r:embed="rId3" r:link="rId4" cstate="print"/>
          <a:srcRect/>
          <a:stretch>
            <a:fillRect/>
          </a:stretch>
        </p:blipFill>
        <p:spPr bwMode="auto">
          <a:xfrm>
            <a:off x="457201" y="971550"/>
            <a:ext cx="8229600" cy="2747963"/>
          </a:xfrm>
          <a:prstGeom prst="rect">
            <a:avLst/>
          </a:prstGeom>
          <a:solidFill>
            <a:schemeClr val="hlink"/>
          </a:solidFill>
          <a:ln w="9525">
            <a:solidFill>
              <a:schemeClr val="bg1"/>
            </a:solidFill>
            <a:miter lim="800000"/>
            <a:headEnd/>
            <a:tailEnd/>
          </a:ln>
        </p:spPr>
      </p:pic>
      <p:sp>
        <p:nvSpPr>
          <p:cNvPr id="145412" name="Rectangle 6"/>
          <p:cNvSpPr>
            <a:spLocks noChangeArrowheads="1"/>
          </p:cNvSpPr>
          <p:nvPr/>
        </p:nvSpPr>
        <p:spPr bwMode="auto">
          <a:xfrm>
            <a:off x="708025" y="3894138"/>
            <a:ext cx="7589838" cy="1069975"/>
          </a:xfrm>
          <a:prstGeom prst="rect">
            <a:avLst/>
          </a:prstGeom>
          <a:noFill/>
          <a:ln w="25400">
            <a:noFill/>
            <a:miter lim="800000"/>
            <a:headEnd/>
            <a:tailEnd/>
          </a:ln>
        </p:spPr>
        <p:txBody>
          <a:bodyPr anchor="ctr">
            <a:spAutoFit/>
          </a:bodyPr>
          <a:lstStyle/>
          <a:p>
            <a:r>
              <a:rPr lang="en-US" sz="1600" dirty="0">
                <a:solidFill>
                  <a:srgbClr val="000000"/>
                </a:solidFill>
                <a:cs typeface="Times New Roman" pitchFamily="18" charset="0"/>
              </a:rPr>
              <a:t>All rights reserved. </a:t>
            </a:r>
            <a:r>
              <a:rPr lang="en-US" sz="1600">
                <a:solidFill>
                  <a:srgbClr val="000000"/>
                </a:solidFill>
                <a:cs typeface="Times New Roman" pitchFamily="18" charset="0"/>
              </a:rPr>
              <a:t>No part of this publication may be reproduced, stored in a retrieval system, or transmitted, in any form or by any means, electronic, mechanical, photocopying, recording, or otherwise, without the prior written permission of the publisher. </a:t>
            </a:r>
            <a:r>
              <a:rPr lang="en-US" sz="1600" dirty="0">
                <a:solidFill>
                  <a:srgbClr val="000000"/>
                </a:solidFill>
                <a:cs typeface="Times New Roman" pitchFamily="18" charset="0"/>
              </a:rPr>
              <a:t>Printed in the United States of America.</a:t>
            </a:r>
          </a:p>
        </p:txBody>
      </p:sp>
      <p:sp>
        <p:nvSpPr>
          <p:cNvPr id="5" name="Rectangle 5"/>
          <p:cNvSpPr txBox="1">
            <a:spLocks noGrp="1" noChangeArrowheads="1"/>
          </p:cNvSpPr>
          <p:nvPr/>
        </p:nvSpPr>
        <p:spPr bwMode="auto">
          <a:xfrm>
            <a:off x="738188" y="5327650"/>
            <a:ext cx="7845425" cy="636588"/>
          </a:xfrm>
          <a:prstGeom prst="rect">
            <a:avLst/>
          </a:prstGeom>
          <a:noFill/>
          <a:ln>
            <a:miter lim="800000"/>
            <a:headEnd/>
            <a:tailEnd/>
          </a:ln>
        </p:spPr>
        <p:txBody>
          <a:bodyPr anchor="t"/>
          <a:lstStyle/>
          <a:p>
            <a:pPr>
              <a:defRPr/>
            </a:pPr>
            <a:r>
              <a:rPr lang="en-US" sz="1800" dirty="0">
                <a:solidFill>
                  <a:srgbClr val="000000"/>
                </a:solidFill>
                <a:effectLst>
                  <a:outerShdw blurRad="38100" dist="38100" dir="2700000" algn="tl">
                    <a:srgbClr val="FFFFFF"/>
                  </a:outerShdw>
                </a:effectLst>
                <a:latin typeface="Tahoma"/>
              </a:rPr>
              <a:t>Copyright © </a:t>
            </a:r>
            <a:r>
              <a:rPr lang="en-US" sz="1800" dirty="0" smtClean="0">
                <a:solidFill>
                  <a:srgbClr val="000000"/>
                </a:solidFill>
                <a:effectLst>
                  <a:outerShdw blurRad="38100" dist="38100" dir="2700000" algn="tl">
                    <a:srgbClr val="FFFFFF"/>
                  </a:outerShdw>
                </a:effectLst>
                <a:latin typeface="Tahoma"/>
              </a:rPr>
              <a:t>2015 Pearson </a:t>
            </a:r>
            <a:r>
              <a:rPr lang="en-US" sz="1800" dirty="0">
                <a:solidFill>
                  <a:srgbClr val="000000"/>
                </a:solidFill>
                <a:effectLst>
                  <a:outerShdw blurRad="38100" dist="38100" dir="2700000" algn="tl">
                    <a:srgbClr val="FFFFFF"/>
                  </a:outerShdw>
                </a:effectLst>
                <a:latin typeface="Tahoma"/>
              </a:rPr>
              <a:t>Education, Inc</a:t>
            </a:r>
            <a:r>
              <a:rPr lang="en-US" sz="1800" dirty="0" smtClean="0">
                <a:solidFill>
                  <a:srgbClr val="000000"/>
                </a:solidFill>
                <a:effectLst>
                  <a:outerShdw blurRad="38100" dist="38100" dir="2700000" algn="tl">
                    <a:srgbClr val="FFFFFF"/>
                  </a:outerShdw>
                </a:effectLst>
                <a:latin typeface="Tahoma"/>
              </a:rPr>
              <a:t>.</a:t>
            </a:r>
            <a:endParaRPr lang="en-US" sz="1800" dirty="0">
              <a:solidFill>
                <a:srgbClr val="000000"/>
              </a:solidFill>
              <a:effectLst>
                <a:outerShdw blurRad="38100" dist="38100" dir="2700000" algn="tl">
                  <a:srgbClr val="FFFFFF"/>
                </a:outerShdw>
              </a:effectLst>
              <a:latin typeface="Tahoma"/>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Internet Networking</a:t>
            </a:r>
            <a:br>
              <a:rPr lang="en-US" dirty="0" smtClean="0"/>
            </a:br>
            <a:r>
              <a:rPr lang="en-US" sz="4000" dirty="0" smtClean="0"/>
              <a:t>Internet </a:t>
            </a:r>
            <a:r>
              <a:rPr lang="en-US" sz="4000" dirty="0"/>
              <a:t>Data Routes</a:t>
            </a:r>
            <a:endParaRPr lang="en-US" dirty="0" smtClean="0"/>
          </a:p>
        </p:txBody>
      </p:sp>
      <p:sp>
        <p:nvSpPr>
          <p:cNvPr id="140291" name="Rectangle 3"/>
          <p:cNvSpPr>
            <a:spLocks noGrp="1" noChangeArrowheads="1"/>
          </p:cNvSpPr>
          <p:nvPr>
            <p:ph idx="1"/>
          </p:nvPr>
        </p:nvSpPr>
        <p:spPr>
          <a:xfrm>
            <a:off x="457200" y="1631950"/>
            <a:ext cx="8229600" cy="4832645"/>
          </a:xfrm>
          <a:ln>
            <a:solidFill>
              <a:schemeClr val="bg1"/>
            </a:solidFill>
          </a:ln>
        </p:spPr>
        <p:txBody>
          <a:bodyPr/>
          <a:lstStyle/>
          <a:p>
            <a:pPr eaLnBrk="1" hangingPunct="1">
              <a:lnSpc>
                <a:spcPct val="100000"/>
              </a:lnSpc>
              <a:defRPr/>
            </a:pPr>
            <a:r>
              <a:rPr lang="en-US" dirty="0"/>
              <a:t>How </a:t>
            </a:r>
            <a:r>
              <a:rPr lang="en-US" dirty="0" smtClean="0"/>
              <a:t>computers are connected </a:t>
            </a:r>
            <a:r>
              <a:rPr lang="en-US" dirty="0"/>
              <a:t>to </a:t>
            </a:r>
            <a:r>
              <a:rPr lang="en-US" dirty="0" smtClean="0"/>
              <a:t>the Internet</a:t>
            </a:r>
            <a:endParaRPr lang="en-US" sz="3200" dirty="0" smtClean="0">
              <a:effectLst/>
            </a:endParaRPr>
          </a:p>
          <a:p>
            <a:pPr marL="914400" lvl="1" indent="-465138" eaLnBrk="1" hangingPunct="1">
              <a:lnSpc>
                <a:spcPct val="100000"/>
              </a:lnSpc>
              <a:defRPr/>
            </a:pPr>
            <a:r>
              <a:rPr lang="en-US" dirty="0" smtClean="0"/>
              <a:t>Internet is a “network of networks”</a:t>
            </a:r>
          </a:p>
          <a:p>
            <a:pPr marL="914400" lvl="1" indent="-465138" eaLnBrk="1" hangingPunct="1">
              <a:lnSpc>
                <a:spcPct val="100000"/>
              </a:lnSpc>
              <a:defRPr/>
            </a:pPr>
            <a:r>
              <a:rPr lang="en-US" dirty="0" smtClean="0"/>
              <a:t>Main paths known collectively as Internet backbone</a:t>
            </a:r>
          </a:p>
          <a:p>
            <a:pPr marL="914400" lvl="1" indent="-465138" eaLnBrk="1" hangingPunct="1">
              <a:lnSpc>
                <a:spcPct val="100000"/>
              </a:lnSpc>
              <a:defRPr/>
            </a:pPr>
            <a:r>
              <a:rPr lang="en-US" dirty="0" smtClean="0">
                <a:effectLst/>
              </a:rPr>
              <a:t>Have fastest connections</a:t>
            </a:r>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7</a:t>
            </a:fld>
            <a:endParaRPr lang="en-US" b="1" dirty="0"/>
          </a:p>
        </p:txBody>
      </p:sp>
    </p:spTree>
    <p:extLst>
      <p:ext uri="{BB962C8B-B14F-4D97-AF65-F5344CB8AC3E}">
        <p14:creationId xmlns:p14="http://schemas.microsoft.com/office/powerpoint/2010/main" val="3156560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Effect transition="in" filter="fade">
                                      <p:cBhvr>
                                        <p:cTn id="7" dur="500"/>
                                        <p:tgtEl>
                                          <p:spTgt spid="140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291">
                                            <p:txEl>
                                              <p:pRg st="1" end="1"/>
                                            </p:txEl>
                                          </p:spTgt>
                                        </p:tgtEl>
                                        <p:attrNameLst>
                                          <p:attrName>style.visibility</p:attrName>
                                        </p:attrNameLst>
                                      </p:cBhvr>
                                      <p:to>
                                        <p:strVal val="visible"/>
                                      </p:to>
                                    </p:set>
                                    <p:animEffect transition="in" filter="fade">
                                      <p:cBhvr>
                                        <p:cTn id="12" dur="500"/>
                                        <p:tgtEl>
                                          <p:spTgt spid="140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91">
                                            <p:txEl>
                                              <p:pRg st="2" end="2"/>
                                            </p:txEl>
                                          </p:spTgt>
                                        </p:tgtEl>
                                        <p:attrNameLst>
                                          <p:attrName>style.visibility</p:attrName>
                                        </p:attrNameLst>
                                      </p:cBhvr>
                                      <p:to>
                                        <p:strVal val="visible"/>
                                      </p:to>
                                    </p:set>
                                    <p:animEffect transition="in" filter="fade">
                                      <p:cBhvr>
                                        <p:cTn id="17" dur="500"/>
                                        <p:tgtEl>
                                          <p:spTgt spid="140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291">
                                            <p:txEl>
                                              <p:pRg st="3" end="3"/>
                                            </p:txEl>
                                          </p:spTgt>
                                        </p:tgtEl>
                                        <p:attrNameLst>
                                          <p:attrName>style.visibility</p:attrName>
                                        </p:attrNameLst>
                                      </p:cBhvr>
                                      <p:to>
                                        <p:strVal val="visible"/>
                                      </p:to>
                                    </p:set>
                                    <p:animEffect transition="in" filter="fade">
                                      <p:cBhvr>
                                        <p:cTn id="22" dur="500"/>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81000" y="228600"/>
            <a:ext cx="8382000" cy="1066800"/>
          </a:xfrm>
        </p:spPr>
        <p:txBody>
          <a:bodyPr/>
          <a:lstStyle/>
          <a:p>
            <a:pPr eaLnBrk="1" hangingPunct="1">
              <a:defRPr/>
            </a:pPr>
            <a:r>
              <a:rPr lang="en-US" dirty="0" smtClean="0"/>
              <a:t>Internet Networking</a:t>
            </a:r>
            <a:br>
              <a:rPr lang="en-US" dirty="0" smtClean="0"/>
            </a:br>
            <a:r>
              <a:rPr lang="en-US" sz="4000" dirty="0" smtClean="0"/>
              <a:t>Internet </a:t>
            </a:r>
            <a:r>
              <a:rPr lang="en-US" sz="4000" dirty="0"/>
              <a:t>Data </a:t>
            </a:r>
            <a:r>
              <a:rPr lang="en-US" sz="4000" dirty="0" smtClean="0"/>
              <a:t>Routes (cont.)</a:t>
            </a:r>
            <a:endParaRPr lang="en-US" dirty="0" smtClean="0"/>
          </a:p>
        </p:txBody>
      </p:sp>
      <p:sp>
        <p:nvSpPr>
          <p:cNvPr id="2" name="Footer Placeholder 1"/>
          <p:cNvSpPr>
            <a:spLocks noGrp="1"/>
          </p:cNvSpPr>
          <p:nvPr>
            <p:ph type="ftr" sz="quarter" idx="10"/>
          </p:nvPr>
        </p:nvSpPr>
        <p:spPr/>
        <p:txBody>
          <a:bodyPr/>
          <a:lstStyle/>
          <a:p>
            <a:pPr algn="l">
              <a:defRPr/>
            </a:pPr>
            <a:r>
              <a:rPr lang="en-US" dirty="0" smtClean="0"/>
              <a:t>Copyright © 2015 Pearson Education, Inc.</a:t>
            </a:r>
            <a:endParaRPr lang="en-US" dirty="0"/>
          </a:p>
        </p:txBody>
      </p:sp>
      <p:sp>
        <p:nvSpPr>
          <p:cNvPr id="7" name="Slide Number Placeholder 6"/>
          <p:cNvSpPr>
            <a:spLocks noGrp="1"/>
          </p:cNvSpPr>
          <p:nvPr>
            <p:ph type="sldNum" sz="quarter" idx="11"/>
          </p:nvPr>
        </p:nvSpPr>
        <p:spPr/>
        <p:txBody>
          <a:bodyPr/>
          <a:lstStyle/>
          <a:p>
            <a:pPr algn="r">
              <a:defRPr/>
            </a:pPr>
            <a:fld id="{FEFC8460-2138-445B-9FD9-4F5C6329C787}" type="slidenum">
              <a:rPr lang="en-US" smtClean="0"/>
              <a:pPr algn="r">
                <a:defRPr/>
              </a:pPr>
              <a:t>8</a:t>
            </a:fld>
            <a:endParaRPr lang="en-US" b="1"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67" y="1626870"/>
            <a:ext cx="8301665" cy="4836198"/>
          </a:xfrm>
          <a:prstGeom prst="rect">
            <a:avLst/>
          </a:prstGeom>
        </p:spPr>
      </p:pic>
    </p:spTree>
    <p:extLst>
      <p:ext uri="{BB962C8B-B14F-4D97-AF65-F5344CB8AC3E}">
        <p14:creationId xmlns:p14="http://schemas.microsoft.com/office/powerpoint/2010/main" val="9336921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chemeClr val="tx2"/>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2009-08-19T21:19:19Z</outs:dateTime>
      <outs:isPinned>true</outs:isPinned>
    </outs:relatedDate>
    <outs:relatedDate>
      <outs:type>2</outs:type>
      <outs:displayName>Created</outs:displayName>
      <outs:dateTime>2005-10-17T19:41:42Z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Ackley</outs:displayName>
          <outs:accountName/>
        </outs:relatedPerson>
      </outs:people>
      <outs:source>0</outs:source>
      <outs:isPinned>true</outs:isPinned>
    </outs:relatedPeopleItem>
    <outs:relatedPeopleItem>
      <outs:category>Last modified by</outs:category>
      <outs:people>
        <outs:relatedPerson>
          <outs:displayName>Ackley</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53850992-52DF-4468-8E57-17AC0B303A99}">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
  <TotalTime>10184</TotalTime>
  <Words>8816</Words>
  <Application>Microsoft Office PowerPoint</Application>
  <PresentationFormat>On-screen Show (4:3)</PresentationFormat>
  <Paragraphs>812</Paragraphs>
  <Slides>76</Slides>
  <Notes>76</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4" baseType="lpstr">
      <vt:lpstr>Arial</vt:lpstr>
      <vt:lpstr>Calibri</vt:lpstr>
      <vt:lpstr>Tahoma</vt:lpstr>
      <vt:lpstr>Times New Roman</vt:lpstr>
      <vt:lpstr>Wingdings</vt:lpstr>
      <vt:lpstr>Default Design</vt:lpstr>
      <vt:lpstr>Textured</vt:lpstr>
      <vt:lpstr>Acrobat Document</vt:lpstr>
      <vt:lpstr>PowerPoint Presentation</vt:lpstr>
      <vt:lpstr>Technology in Action</vt:lpstr>
      <vt:lpstr>Chapter Topics</vt:lpstr>
      <vt:lpstr>The Management of the Internet</vt:lpstr>
      <vt:lpstr>The Management of the Internet (cont.)</vt:lpstr>
      <vt:lpstr>The Management of the Internet (cont.)</vt:lpstr>
      <vt:lpstr>The Management of the Internet (cont.)</vt:lpstr>
      <vt:lpstr>Internet Networking Internet Data Routes</vt:lpstr>
      <vt:lpstr>Internet Networking Internet Data Routes (cont.)</vt:lpstr>
      <vt:lpstr>Internet Networking Internet Data Routes (cont.)</vt:lpstr>
      <vt:lpstr>Internet Networking Internet Data Routes (cont.)</vt:lpstr>
      <vt:lpstr>Internet Networking Internet Data Routes (cont.)</vt:lpstr>
      <vt:lpstr>Internet Networking Internet Data Routes (cont.)</vt:lpstr>
      <vt:lpstr>Internet Networking The Network Model of the Internet</vt:lpstr>
      <vt:lpstr>Data Transmission and Protocols</vt:lpstr>
      <vt:lpstr>Data Transmission and Protocols (cont.)</vt:lpstr>
      <vt:lpstr>Data Transmission and Protocols (cont.)</vt:lpstr>
      <vt:lpstr>Data Transmission and Protocols Circuit Switching</vt:lpstr>
      <vt:lpstr>Data Transmission and Protocols Circuit Switching (cont.)</vt:lpstr>
      <vt:lpstr>Data Transmission and Protocols Packet Switching</vt:lpstr>
      <vt:lpstr>Data Transmission and Protocols Packet Switching (cont.)</vt:lpstr>
      <vt:lpstr>Data Transmission and Protocols Packet Switching (cont.)</vt:lpstr>
      <vt:lpstr>Data Transmission and Protocols Packet Switching (cont.)</vt:lpstr>
      <vt:lpstr>Data Transmission and Protocols Packet Switching (cont.)</vt:lpstr>
      <vt:lpstr>Data Transmission and Protocols TCP/IP</vt:lpstr>
      <vt:lpstr>Data Transmission and Protocols TCP/IP (cont.)</vt:lpstr>
      <vt:lpstr>Internet Identity: IP Addresses and Domain Names</vt:lpstr>
      <vt:lpstr>Internet Identity: IP Addresses and Domain Names IP Addresses</vt:lpstr>
      <vt:lpstr>Internet Identity: IP Addresses and Domain Names IP Addresses (cont.)</vt:lpstr>
      <vt:lpstr>Internet Identity: IP Addresses and Domain Names IP Addresses (cont.)</vt:lpstr>
      <vt:lpstr>Internet Identity: IP Addresses and Domain Names IP Addresses (cont.)</vt:lpstr>
      <vt:lpstr>Internet Identity: IP Addresses and Domain Names IP Addresses (cont.)</vt:lpstr>
      <vt:lpstr>Internet Identity: IP Addresses and Domain Names IP Addresses (cont.)</vt:lpstr>
      <vt:lpstr>Internet Identity: IP Addresses and Domain Names IP Addresses (cont.)</vt:lpstr>
      <vt:lpstr>Internet Identity: IP Addresses and Domain Names IP Addresses (cont.)</vt:lpstr>
      <vt:lpstr>Internet Identity: IP Addresses and Domain Names Domain Names</vt:lpstr>
      <vt:lpstr>Internet Identity: IP Addresses and Domain Names Domain Names (cont.)</vt:lpstr>
      <vt:lpstr>Internet Identity: IP Addresses and Domain Names Domain Names (cont.)</vt:lpstr>
      <vt:lpstr>Internet Identity: IP Addresses and Domain Names Domain Names (cont.)</vt:lpstr>
      <vt:lpstr>Coding and Communicating on the Internet</vt:lpstr>
      <vt:lpstr>HTML, XML, and Other Web Building Blocks HTML</vt:lpstr>
      <vt:lpstr>HTML, XML, and Other Web Building Blocks HTML (cont.)</vt:lpstr>
      <vt:lpstr>HTML, XML, and other web Building Blocks HTML (cont.)</vt:lpstr>
      <vt:lpstr>HTML, XML, and other web Building Blocks XML and JSON</vt:lpstr>
      <vt:lpstr>HTML, XML, and other web Building Blocks XML and JSON (cont.)</vt:lpstr>
      <vt:lpstr>HTML, XML, and other web Building Blocks Web Browser Protocols</vt:lpstr>
      <vt:lpstr>HTML, XML, and other web Building Blocks Server-Side Applications</vt:lpstr>
      <vt:lpstr>HTML, XML, and other web Building Blocks Server-Side Applications (cont.)</vt:lpstr>
      <vt:lpstr>HTML, XML, and other web Building Blocks Server-Side Applications (cont.)</vt:lpstr>
      <vt:lpstr>HTML, XML, and other web Building Blocks Server-Side Applications (cont.)</vt:lpstr>
      <vt:lpstr>HTML, XML, and other web Building Blocks Client-Side Applications</vt:lpstr>
      <vt:lpstr>HTML, XML, and other web Building Blocks Client-Side Applications (cont.)</vt:lpstr>
      <vt:lpstr>HTML, XML, and other web Building Blocks Client-Side Applications (cont.)</vt:lpstr>
      <vt:lpstr>HTML, XML, and other web Building Blocks Client-Side Applications (cont.)</vt:lpstr>
      <vt:lpstr>HTML, XML, and other web Building Blocks Client-Side Applications (cont.)</vt:lpstr>
      <vt:lpstr>HTML, XML, and other web Building Blocks Client-Side Applications (cont.)</vt:lpstr>
      <vt:lpstr>HTML, XML, and other web Building Blocks Client-Side Applications (cont.)</vt:lpstr>
      <vt:lpstr>Communications Over the Internet E-Mail</vt:lpstr>
      <vt:lpstr>Communications Over the Internet E-Mail (cont.)</vt:lpstr>
      <vt:lpstr>Communications Over the Internet E-Mail (cont.)</vt:lpstr>
      <vt:lpstr>Communications Over the Internet E-Mail (cont.)</vt:lpstr>
      <vt:lpstr>Communications Over the Internet E-Mail Security: Encryption</vt:lpstr>
      <vt:lpstr>Communications Over the Internet E-Mail Security: Encryption (cont.)</vt:lpstr>
      <vt:lpstr>Communications Over the Internet E-Mail Security: Encryption (cont.)</vt:lpstr>
      <vt:lpstr>Communications Over the Internet E-Mail Security: Encryption (cont.)</vt:lpstr>
      <vt:lpstr>Communications Over the Internet E-Mail Security: Encryption (cont.)</vt:lpstr>
      <vt:lpstr>Communications Over the Internet Instant Messaging</vt:lpstr>
      <vt:lpstr>Communications Over the Internet Instant Messaging (cont.)</vt:lpstr>
      <vt:lpstr>Communications Over the Internet Instant Messaging (cont.)</vt:lpstr>
      <vt:lpstr>Chapter 13 Summary Questions</vt:lpstr>
      <vt:lpstr>Chapter 13 Summary Questions</vt:lpstr>
      <vt:lpstr>Chapter 13 Summary Questions</vt:lpstr>
      <vt:lpstr>Chapter 13 Summary Questions</vt:lpstr>
      <vt:lpstr>Chapter 13 Summary Questions</vt:lpstr>
      <vt:lpstr>Chapter 13 Summary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Technology In Action</dc:creator>
  <cp:lastModifiedBy>Leslie Painter</cp:lastModifiedBy>
  <cp:revision>157</cp:revision>
  <dcterms:created xsi:type="dcterms:W3CDTF">2005-10-17T19:41:42Z</dcterms:created>
  <dcterms:modified xsi:type="dcterms:W3CDTF">2015-06-30T23:18:57Z</dcterms:modified>
</cp:coreProperties>
</file>